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18"/>
  </p:notesMasterIdLst>
  <p:sldIdLst>
    <p:sldId id="290" r:id="rId3"/>
    <p:sldId id="291" r:id="rId4"/>
    <p:sldId id="258" r:id="rId5"/>
    <p:sldId id="293" r:id="rId6"/>
    <p:sldId id="298" r:id="rId7"/>
    <p:sldId id="292" r:id="rId8"/>
    <p:sldId id="294" r:id="rId9"/>
    <p:sldId id="295" r:id="rId10"/>
    <p:sldId id="296" r:id="rId11"/>
    <p:sldId id="297" r:id="rId12"/>
    <p:sldId id="299" r:id="rId13"/>
    <p:sldId id="300" r:id="rId14"/>
    <p:sldId id="301" r:id="rId15"/>
    <p:sldId id="302" r:id="rId16"/>
    <p:sldId id="278" r:id="rId17"/>
  </p:sldIdLst>
  <p:sldSz cx="9144000" cy="5143500" type="screen16x9"/>
  <p:notesSz cx="6858000" cy="9144000"/>
  <p:embeddedFontLst>
    <p:embeddedFont>
      <p:font typeface="Anton" panose="020F0502020204030204" pitchFamily="34" charset="0"/>
      <p:regular r:id="rId19"/>
    </p:embeddedFont>
    <p:embeddedFont>
      <p:font typeface="Barlow Semi Condensed" pitchFamily="2" charset="77"/>
      <p:regular r:id="rId20"/>
    </p:embeddedFont>
    <p:embeddedFont>
      <p:font typeface="Fira Sans Condensed Light" panose="020F0502020204030204" pitchFamily="34" charset="0"/>
      <p:regular r:id="rId21"/>
    </p:embeddedFont>
    <p:embeddedFont>
      <p:font typeface="Josefin Slab" panose="020F0502020204030204" pitchFamily="34" charset="0"/>
      <p:regular r:id="rId22"/>
    </p:embeddedFont>
    <p:embeddedFont>
      <p:font typeface="Open Sans" panose="020B0606030504020204" pitchFamily="34" charset="0"/>
      <p:regular r:id="rId23"/>
    </p:embeddedFont>
    <p:embeddedFont>
      <p:font typeface="Rajdhani" panose="020F0502020204030204" pitchFamily="34" charset="0"/>
      <p:regular r:id="rId24"/>
    </p:embeddedFont>
    <p:embeddedFont>
      <p:font typeface="Roboto Slab Regular" pitchFamily="2" charset="0"/>
      <p:regular r:id="rId25"/>
      <p:bold r:id="rId26"/>
    </p:embeddedFont>
    <p:embeddedFont>
      <p:font typeface="Tahoma" panose="020B0604030504040204" pitchFamily="3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pos="2879">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0" autoAdjust="0"/>
    <p:restoredTop sz="59402"/>
  </p:normalViewPr>
  <p:slideViewPr>
    <p:cSldViewPr snapToGrid="0">
      <p:cViewPr varScale="1">
        <p:scale>
          <a:sx n="73" d="100"/>
          <a:sy n="73" d="100"/>
        </p:scale>
        <p:origin x="1848" y="184"/>
      </p:cViewPr>
      <p:guideLst>
        <p:guide pos="2879"/>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mit.edu/afs.new/sipb/user/golem/tmp/ptunnel-0.61.orig/web/"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mit.edu/afs.new/sipb/user/golem/tmp/ptunnel-0.61.orig/web/"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65abef0139_0_15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65abef0139_0_15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A network protocol is basically a contract between a sender and a receiver, where the sender sends structured information in a format that can be interpreted by the receiver. This ‘structure’ of the information is defined as the ‘network packet’ structure. A packet mainly consists of 3 parts which are called the </a:t>
            </a:r>
            <a:r>
              <a:rPr lang="en-IE"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header</a:t>
            </a: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a:t>
            </a:r>
            <a:r>
              <a:rPr lang="en-IE"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data, </a:t>
            </a: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and an optional </a:t>
            </a:r>
            <a:r>
              <a:rPr lang="en-IE"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trailer. </a:t>
            </a: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Firewalls and Intrusion Detection Systems (IDS) are particularly interested in the </a:t>
            </a:r>
            <a:r>
              <a:rPr lang="en-IE" dirty="0"/>
              <a:t>data</a:t>
            </a: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section of a packet as it carries the actual payload of the </a:t>
            </a:r>
            <a:r>
              <a:rPr lang="en-IE" sz="1100" b="0" i="0" u="none" strike="noStrike" cap="none" dirty="0" err="1">
                <a:solidFill>
                  <a:srgbClr val="000000"/>
                </a:solidFill>
                <a:effectLst/>
                <a:latin typeface="Arial" panose="020B0604020202020204"/>
                <a:ea typeface="Arial" panose="020B0604020202020204"/>
                <a:cs typeface="Arial" panose="020B0604020202020204"/>
                <a:sym typeface="Arial" panose="020B0604020202020204"/>
              </a:rPr>
              <a:t>transmission.tion</a:t>
            </a: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is defined as the ‘network packet’ structure.</a:t>
            </a:r>
          </a:p>
          <a:p>
            <a:pPr marL="0" lvl="0" indent="0" algn="l" rtl="0">
              <a:spcBef>
                <a:spcPts val="0"/>
              </a:spcBef>
              <a:spcAft>
                <a:spcPts val="0"/>
              </a:spcAft>
              <a:buNone/>
            </a:pPr>
            <a:endParaRPr lang="en-IE" sz="1100" b="0" i="0" u="none" strike="noStrike" cap="none" dirty="0">
              <a:solidFill>
                <a:srgbClr val="000000"/>
              </a:solidFill>
              <a:effectLst/>
              <a:latin typeface="Arial" panose="020B0604020202020204"/>
              <a:cs typeface="Arial" panose="020B0604020202020204"/>
              <a:sym typeface="Arial" panose="020B0604020202020204"/>
            </a:endParaRPr>
          </a:p>
          <a:p>
            <a:r>
              <a:rPr lang="en-IE"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Storage Channels — </a:t>
            </a: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Storage Covert channels encode covert data in the packets themselves (encoded in headers as I mentioned before)</a:t>
            </a:r>
          </a:p>
          <a:p>
            <a:r>
              <a:rPr lang="en-IE"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Timing (temporal) Channels</a:t>
            </a: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—Delay between the packets is used to transmit data.</a:t>
            </a:r>
          </a:p>
          <a:p>
            <a:pPr marL="0" lvl="0" indent="0" algn="l" rtl="0">
              <a:spcBef>
                <a:spcPts val="0"/>
              </a:spcBef>
              <a:spcAft>
                <a:spcPts val="0"/>
              </a:spcAft>
              <a:buNone/>
            </a:pPr>
            <a:endParaRPr lang="en-IE" dirty="0"/>
          </a:p>
          <a:p>
            <a:pPr marL="0" lvl="0" indent="0" algn="l" rtl="0">
              <a:spcBef>
                <a:spcPts val="0"/>
              </a:spcBef>
              <a:spcAft>
                <a:spcPts val="0"/>
              </a:spcAft>
              <a:buNone/>
            </a:pP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Timing channels are not as reliable as storage channels and are mostly research-oriented. Therefore, during the rest of the article, we’ll be discussing storage covert channels.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E"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Use Cases of Protocol Channels</a:t>
            </a:r>
          </a:p>
          <a:p>
            <a:r>
              <a:rPr lang="en-IE"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Enterprise Data Exfiltration</a:t>
            </a: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 The most popular use case of covert channels is to exfiltrate confidential data out of a protected network.</a:t>
            </a:r>
          </a:p>
          <a:p>
            <a:r>
              <a:rPr lang="en-IE"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Bypassing Firewalls to access forbidden content</a:t>
            </a: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 Covert Channels can also be used to access forbidden content otherwise forbidden by a firewall. An example is </a:t>
            </a:r>
            <a:r>
              <a:rPr lang="en-IE" sz="1100" b="0" i="0" u="none" strike="noStrike" cap="none" dirty="0" err="1">
                <a:solidFill>
                  <a:srgbClr val="000000"/>
                </a:solidFill>
                <a:effectLst/>
                <a:latin typeface="Arial" panose="020B0604020202020204"/>
                <a:ea typeface="Arial" panose="020B0604020202020204"/>
                <a:cs typeface="Arial" panose="020B0604020202020204"/>
                <a:sym typeface="Arial" panose="020B0604020202020204"/>
              </a:rPr>
              <a:t>tunneling</a:t>
            </a: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TCP traffic over ICMP using a </a:t>
            </a:r>
            <a:r>
              <a:rPr lang="en-IE" sz="1100" b="0" i="0" u="none" strike="noStrike" cap="none" dirty="0" err="1">
                <a:solidFill>
                  <a:srgbClr val="000000"/>
                </a:solidFill>
                <a:effectLst/>
                <a:latin typeface="Arial" panose="020B0604020202020204"/>
                <a:ea typeface="Arial" panose="020B0604020202020204"/>
                <a:cs typeface="Arial" panose="020B0604020202020204"/>
                <a:sym typeface="Arial" panose="020B0604020202020204"/>
                <a:hlinkClick r:id="rId3"/>
              </a:rPr>
              <a:t>ptunnel</a:t>
            </a: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proxy as described at the end of this article.</a:t>
            </a:r>
          </a:p>
          <a:p>
            <a:r>
              <a:rPr lang="en-IE"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Botnet Communications, Remote Backdoors, and Reverse Shells</a:t>
            </a: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 Some Botnets use protocol channels in order to stealthily communicate with their command and control (C&amp;C) </a:t>
            </a:r>
            <a:r>
              <a:rPr lang="en-IE" sz="1100" b="0" i="0" u="none" strike="noStrike" cap="none" dirty="0" err="1">
                <a:solidFill>
                  <a:srgbClr val="000000"/>
                </a:solidFill>
                <a:effectLst/>
                <a:latin typeface="Arial" panose="020B0604020202020204"/>
                <a:ea typeface="Arial" panose="020B0604020202020204"/>
                <a:cs typeface="Arial" panose="020B0604020202020204"/>
                <a:sym typeface="Arial" panose="020B0604020202020204"/>
              </a:rPr>
              <a:t>centers</a:t>
            </a: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Also, remote backdoors or reverse shells can also use covert channels to download additional malicious scripts without detection</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Covert Channels can be used with good intent, as well as malicious intent. Therefore, identifying and blocking them is also equally important. Though it is very hard to identify and 100% block covert channels, there are certain ways to make it difficult to set up covert channels.</a:t>
            </a:r>
          </a:p>
          <a:p>
            <a:r>
              <a:rPr lang="en-IE"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IDS Packet Signatures</a:t>
            </a: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Configuring Intrusion Detection Systems with rules to identify the packet signatures of the common types of covert channels.</a:t>
            </a:r>
          </a:p>
          <a:p>
            <a:r>
              <a:rPr lang="en-IE"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Traffic Anomaly Detection </a:t>
            </a: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Mostly research-oriented. For example, </a:t>
            </a:r>
            <a:r>
              <a:rPr lang="en-IE" sz="1100" b="0" i="0" u="none" strike="noStrike" cap="none" dirty="0" err="1">
                <a:solidFill>
                  <a:srgbClr val="000000"/>
                </a:solidFill>
                <a:effectLst/>
                <a:latin typeface="Arial" panose="020B0604020202020204"/>
                <a:ea typeface="Arial" panose="020B0604020202020204"/>
                <a:cs typeface="Arial" panose="020B0604020202020204"/>
                <a:sym typeface="Arial" panose="020B0604020202020204"/>
              </a:rPr>
              <a:t>analyzing</a:t>
            </a: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packet size variation, header size variation and bandwidth usage vs time of the day can lead to discovering unusual network activities.</a:t>
            </a:r>
          </a:p>
          <a:p>
            <a:r>
              <a:rPr lang="en-IE"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Active Warden</a:t>
            </a: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a:t>
            </a:r>
            <a:r>
              <a:rPr lang="en-IE" sz="1100" b="0" i="1" u="none" strike="noStrike" cap="none" dirty="0" err="1">
                <a:solidFill>
                  <a:srgbClr val="000000"/>
                </a:solidFill>
                <a:effectLst/>
                <a:latin typeface="Arial" panose="020B0604020202020204"/>
                <a:ea typeface="Arial" panose="020B0604020202020204"/>
                <a:cs typeface="Arial" panose="020B0604020202020204"/>
                <a:sym typeface="Arial" panose="020B0604020202020204"/>
              </a:rPr>
              <a:t>Wendzel</a:t>
            </a:r>
            <a:r>
              <a:rPr lang="en-IE" sz="1100" b="0" i="1"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Steffen &amp; Keller, </a:t>
            </a:r>
            <a:r>
              <a:rPr lang="en-IE" sz="1100" b="0" i="1" u="none" strike="noStrike" cap="none" dirty="0" err="1">
                <a:solidFill>
                  <a:srgbClr val="000000"/>
                </a:solidFill>
                <a:effectLst/>
                <a:latin typeface="Arial" panose="020B0604020202020204"/>
                <a:ea typeface="Arial" panose="020B0604020202020204"/>
                <a:cs typeface="Arial" panose="020B0604020202020204"/>
                <a:sym typeface="Arial" panose="020B0604020202020204"/>
              </a:rPr>
              <a:t>Jörg</a:t>
            </a:r>
            <a:r>
              <a:rPr lang="en-IE" sz="1100" b="0" i="1"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(2012). Design and Implementation of an Active Warden Addressing Protocol Switching Covert Channels</a:t>
            </a: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 A firewall-like service which randomly delays packets if protocol switching is detected, making it hard to establish reliable covert communication. This is useful to prevent protocol switching covert channels.</a:t>
            </a:r>
          </a:p>
          <a:p>
            <a:r>
              <a:rPr lang="en-IE"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Packet Data Padding </a:t>
            </a: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Intercepting and padding packet header fields which are likely to be used for covert communication.</a:t>
            </a:r>
          </a:p>
          <a:p>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Still, though, it’s difficult to 100% prevent covert channels without disrupting the legitimate traffic. There’s so much research work done in this area and new types of covert channels and protection mechanisms are invented from time to time.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E"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Use Cases of Protocol Channels</a:t>
            </a:r>
          </a:p>
          <a:p>
            <a:r>
              <a:rPr lang="en-IE"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Enterprise Data Exfiltration</a:t>
            </a: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 The most popular use case of covert channels is to exfiltrate confidential data out of a protected network.</a:t>
            </a:r>
          </a:p>
          <a:p>
            <a:r>
              <a:rPr lang="en-IE"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Bypassing Firewalls to access forbidden content</a:t>
            </a: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 Covert Channels can also be used to access forbidden content otherwise forbidden by a firewall. An example is </a:t>
            </a:r>
            <a:r>
              <a:rPr lang="en-IE" sz="1100" b="0" i="0" u="none" strike="noStrike" cap="none" dirty="0" err="1">
                <a:solidFill>
                  <a:srgbClr val="000000"/>
                </a:solidFill>
                <a:effectLst/>
                <a:latin typeface="Arial" panose="020B0604020202020204"/>
                <a:ea typeface="Arial" panose="020B0604020202020204"/>
                <a:cs typeface="Arial" panose="020B0604020202020204"/>
                <a:sym typeface="Arial" panose="020B0604020202020204"/>
              </a:rPr>
              <a:t>tunneling</a:t>
            </a: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TCP traffic over ICMP using a </a:t>
            </a:r>
            <a:r>
              <a:rPr lang="en-IE" sz="1100" b="0" i="0" u="none" strike="noStrike" cap="none" dirty="0" err="1">
                <a:solidFill>
                  <a:srgbClr val="000000"/>
                </a:solidFill>
                <a:effectLst/>
                <a:latin typeface="Arial" panose="020B0604020202020204"/>
                <a:ea typeface="Arial" panose="020B0604020202020204"/>
                <a:cs typeface="Arial" panose="020B0604020202020204"/>
                <a:sym typeface="Arial" panose="020B0604020202020204"/>
                <a:hlinkClick r:id="rId3"/>
              </a:rPr>
              <a:t>ptunnel</a:t>
            </a: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proxy as described at the end of this article.</a:t>
            </a:r>
          </a:p>
          <a:p>
            <a:r>
              <a:rPr lang="en-IE"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Botnet Communications, Remote Backdoors, and Reverse Shells</a:t>
            </a: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 Some Botnets use protocol channels in order to stealthily communicate with their command and control (C&amp;C) </a:t>
            </a:r>
            <a:r>
              <a:rPr lang="en-IE" sz="1100" b="0" i="0" u="none" strike="noStrike" cap="none" dirty="0" err="1">
                <a:solidFill>
                  <a:srgbClr val="000000"/>
                </a:solidFill>
                <a:effectLst/>
                <a:latin typeface="Arial" panose="020B0604020202020204"/>
                <a:ea typeface="Arial" panose="020B0604020202020204"/>
                <a:cs typeface="Arial" panose="020B0604020202020204"/>
                <a:sym typeface="Arial" panose="020B0604020202020204"/>
              </a:rPr>
              <a:t>centers</a:t>
            </a: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Also, remote backdoors or reverse shells can also use covert channels to download additional malicious scripts without detection</a:t>
            </a: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65abef0139_0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65abef0139_0_1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Two prisoners locked in two near-by cells are planning their escape. They are allowed to talk with each other, but there’s a jailer who can hear their conversation. Talking with each other is the only way of communication between the two of them, but they need to be careful. If the jailer senses that they are planning for something, he might move them to distant cells, which will jeopardize their escape plan. How can the prisoners plan their escape without making the jailer suspicious?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eaLnBrk="1" hangingPunct="1"/>
            <a:r>
              <a:rPr lang="en-US" altLang="en-US" dirty="0">
                <a:latin typeface="Helvetica" pitchFamily="2" charset="0"/>
                <a:cs typeface="Tahoma" panose="020B0604030504040204" pitchFamily="34" charset="0"/>
                <a:sym typeface="Helvetica" pitchFamily="2" charset="0"/>
              </a:rPr>
              <a:t>Covert channels are not new. Hiding a secret message within a message is a concept that has existed for hundreds of year. In computer network CCs, message hiding relies not on shared complex algorithms or keys to keep the message safe, but pure security through obscurity.  It is fundamental to recognize this difference between covert communications and encrypted communications. In the latter, the data stream is ideally unintelligible and irretrievable by an unauthorized party but encrypted communications don</a:t>
            </a:r>
            <a:r>
              <a:rPr lang="ja-JP" altLang="en-US" dirty="0">
                <a:latin typeface="Tahoma" panose="020B0604030504040204" pitchFamily="34" charset="0"/>
                <a:cs typeface="Tahoma" panose="020B0604030504040204" pitchFamily="34" charset="0"/>
                <a:sym typeface="Helvetica" pitchFamily="2" charset="0"/>
              </a:rPr>
              <a:t>’</a:t>
            </a:r>
            <a:r>
              <a:rPr lang="en-US" altLang="ja-JP" dirty="0">
                <a:latin typeface="Helvetica" pitchFamily="2" charset="0"/>
                <a:cs typeface="Tahoma" panose="020B0604030504040204" pitchFamily="34" charset="0"/>
                <a:sym typeface="Helvetica" pitchFamily="2" charset="0"/>
              </a:rPr>
              <a:t>t hide the fact that a communication took place. It is this shortcoming which CCs address; how does one send a message, or exfiltrate data from a secure network, without detection?</a:t>
            </a:r>
          </a:p>
          <a:p>
            <a:pPr eaLnBrk="1" hangingPunct="1"/>
            <a:endParaRPr lang="en-US" altLang="en-US" dirty="0">
              <a:latin typeface="Helvetica" pitchFamily="2" charset="0"/>
              <a:cs typeface="Tahoma" panose="020B0604030504040204" pitchFamily="34" charset="0"/>
              <a:sym typeface="Helvetica" pitchFamily="2" charset="0"/>
            </a:endParaRPr>
          </a:p>
          <a:p>
            <a:pPr eaLnBrk="1" hangingPunct="1"/>
            <a:r>
              <a:rPr lang="en-US" altLang="en-US" dirty="0">
                <a:latin typeface="Helvetica" pitchFamily="2" charset="0"/>
                <a:cs typeface="Tahoma" panose="020B0604030504040204" pitchFamily="34" charset="0"/>
                <a:sym typeface="Helvetica" pitchFamily="2" charset="0"/>
              </a:rPr>
              <a:t>As this presentation will outline, there are nearly infinite ways to implement CCs, which makes the technique a formidable one to detect and defend against.</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Let’s say that the prisoners decided to transform their conversation using a secret code, which the jailer is unaware of. This is called “Encryption” in general. In this case, only the two prisoners can translate the transformed messages back to the original because only those two know the secret code used to transform the messages. But, even though the jailer cannot understand the conversation, the inability to understand the conversation could easily make him suspicious. Therefore, Encryption is not the solution for the prisoners’ problem.</a:t>
            </a:r>
          </a:p>
          <a:p>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Finding a solution to the prisoners’ problem introduces a new way of secret communication called Covert Channels. The goal of a covert channel is to provide communication between two parties in an unusual way so that an intermediate party can hardly notice that there’s such communication.</a:t>
            </a:r>
          </a:p>
          <a:p>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For example, a covert channel between the two prisoners could be that the number of words in a sentence serves as the actual information to be passed.</a:t>
            </a:r>
          </a:p>
          <a:p>
            <a:r>
              <a:rPr lang="en-IE" sz="1100" b="0" i="0" u="none" strike="noStrike" cap="none" dirty="0" err="1">
                <a:solidFill>
                  <a:srgbClr val="000000"/>
                </a:solidFill>
                <a:effectLst/>
                <a:latin typeface="Arial" panose="020B0604020202020204"/>
                <a:ea typeface="Arial" panose="020B0604020202020204"/>
                <a:cs typeface="Arial" panose="020B0604020202020204"/>
                <a:sym typeface="Arial" panose="020B0604020202020204"/>
              </a:rPr>
              <a:t>e.g</a:t>
            </a: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The prisoners can successfully pass the message “</a:t>
            </a:r>
            <a:r>
              <a:rPr lang="en-IE"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345</a:t>
            </a:r>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by using 3 irrelevant sentences as follows.</a:t>
            </a:r>
          </a:p>
          <a:p>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a:t>
            </a:r>
            <a:r>
              <a:rPr lang="en-IE" sz="1100" b="0" i="1"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Are you okay? I feel like sleeping. The food was not good.”</a:t>
            </a:r>
            <a:endPar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Are you okay? =&gt; 3</a:t>
            </a:r>
          </a:p>
          <a:p>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I feel like sleeping =&gt; 4</a:t>
            </a:r>
          </a:p>
          <a:p>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The food was not good=&gt; 5</a:t>
            </a:r>
          </a:p>
          <a:p>
            <a:r>
              <a:rPr lang="en-IE"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This is a primitive example for a covert channel. But the most important fact is, both entities in the covert channel should understand how it works in order to successfully pass messages.</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CKGROUND">
  <p:cSld name="BLANK_1">
    <p:bg>
      <p:bgPr>
        <a:solidFill>
          <a:srgbClr val="F3F3F3"/>
        </a:solidFill>
        <a:effectLst/>
      </p:bgPr>
    </p:bg>
    <p:spTree>
      <p:nvGrpSpPr>
        <p:cNvPr id="1" name="Shape 1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panose="020F0502020204030204"/>
                <a:ea typeface="Anton" panose="020F0502020204030204"/>
                <a:cs typeface="Anton" panose="020F0502020204030204"/>
                <a:sym typeface="Anton" panose="020F0502020204030204"/>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panose="020F0502020204030204"/>
                <a:ea typeface="Advent Pro Light" panose="020F0502020204030204"/>
                <a:cs typeface="Advent Pro Light" panose="020F0502020204030204"/>
                <a:sym typeface="Advent Pro Light" panose="020F0502020204030204"/>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panose="020F0502020204030204"/>
              <a:buNone/>
              <a:defRPr sz="1800">
                <a:latin typeface="Anton" panose="020F0502020204030204"/>
                <a:ea typeface="Anton" panose="020F0502020204030204"/>
                <a:cs typeface="Anton" panose="020F0502020204030204"/>
                <a:sym typeface="Anton" panose="020F0502020204030204"/>
              </a:defRPr>
            </a:lvl1pPr>
            <a:lvl2pPr lvl="1"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2pPr>
            <a:lvl3pPr lvl="2"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3pPr>
            <a:lvl4pPr lvl="3"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4pPr>
            <a:lvl5pPr lvl="4"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5pPr>
            <a:lvl6pPr lvl="5"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6pPr>
            <a:lvl7pPr lvl="6"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7pPr>
            <a:lvl8pPr lvl="7"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8pPr>
            <a:lvl9pPr lvl="8"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9pPr>
          </a:lstStyle>
          <a:p>
            <a:endParaRPr/>
          </a:p>
        </p:txBody>
      </p:sp>
      <p:sp>
        <p:nvSpPr>
          <p:cNvPr id="18" name="Google Shape;18;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panose="020F0502020204030204"/>
              <a:buNone/>
              <a:defRPr sz="1400"/>
            </a:lvl1pPr>
            <a:lvl2pPr lvl="1"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2pPr>
            <a:lvl3pPr lvl="2"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3pPr>
            <a:lvl4pPr lvl="3"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4pPr>
            <a:lvl5pPr lvl="4"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5pPr>
            <a:lvl6pPr lvl="5"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6pPr>
            <a:lvl7pPr lvl="6"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7pPr>
            <a:lvl8pPr lvl="7"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8pPr>
            <a:lvl9pPr lvl="8"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9pPr>
          </a:lstStyle>
          <a:p>
            <a:endParaRPr/>
          </a:p>
        </p:txBody>
      </p:sp>
      <p:sp>
        <p:nvSpPr>
          <p:cNvPr id="19" name="Google Shape;19;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panose="020F0502020204030204"/>
              <a:buNone/>
              <a:defRPr sz="1800">
                <a:latin typeface="Anton" panose="020F0502020204030204"/>
                <a:ea typeface="Anton" panose="020F0502020204030204"/>
                <a:cs typeface="Anton" panose="020F0502020204030204"/>
                <a:sym typeface="Anton" panose="020F0502020204030204"/>
              </a:defRPr>
            </a:lvl1pPr>
            <a:lvl2pPr lvl="1"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2pPr>
            <a:lvl3pPr lvl="2"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3pPr>
            <a:lvl4pPr lvl="3"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4pPr>
            <a:lvl5pPr lvl="4"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5pPr>
            <a:lvl6pPr lvl="5"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6pPr>
            <a:lvl7pPr lvl="6"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7pPr>
            <a:lvl8pPr lvl="7"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8pPr>
            <a:lvl9pPr lvl="8"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9pPr>
          </a:lstStyle>
          <a:p>
            <a:endParaRPr/>
          </a:p>
        </p:txBody>
      </p:sp>
      <p:sp>
        <p:nvSpPr>
          <p:cNvPr id="20" name="Google Shape;20;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panose="020F0502020204030204"/>
              <a:buNone/>
              <a:defRPr sz="1400"/>
            </a:lvl1pPr>
            <a:lvl2pPr lvl="1"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2pPr>
            <a:lvl3pPr lvl="2"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3pPr>
            <a:lvl4pPr lvl="3"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4pPr>
            <a:lvl5pPr lvl="4"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5pPr>
            <a:lvl6pPr lvl="5"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6pPr>
            <a:lvl7pPr lvl="6"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7pPr>
            <a:lvl8pPr lvl="7"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8pPr>
            <a:lvl9pPr lvl="8"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9pPr>
          </a:lstStyle>
          <a:p>
            <a:endParaRPr/>
          </a:p>
        </p:txBody>
      </p:sp>
      <p:sp>
        <p:nvSpPr>
          <p:cNvPr id="21" name="Google Shape;21;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solidFill>
                  <a:srgbClr val="F3F3F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p:cSld name="BLANK_1_1">
    <p:bg>
      <p:bgPr>
        <a:solidFill>
          <a:srgbClr val="FFFFFF"/>
        </a:solidFill>
        <a:effectLst/>
      </p:bgPr>
    </p:bg>
    <p:spTree>
      <p:nvGrpSpPr>
        <p:cNvPr id="1" name="Shape 11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7"/>
        <p:cNvGrpSpPr/>
        <p:nvPr/>
      </p:nvGrpSpPr>
      <p:grpSpPr>
        <a:xfrm>
          <a:off x="0" y="0"/>
          <a:ext cx="0" cy="0"/>
          <a:chOff x="0" y="0"/>
          <a:chExt cx="0" cy="0"/>
        </a:xfrm>
      </p:grpSpPr>
      <p:sp>
        <p:nvSpPr>
          <p:cNvPr id="38" name="Google Shape;38;p12"/>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sz="1400"/>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Agenda">
  <p:cSld name="Agenda">
    <p:bg>
      <p:bgPr>
        <a:blipFill>
          <a:blip r:embed="rId2"/>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1755"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1755"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blipFill>
          <a:blip r:embed="rId2"/>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panose="020F0502020204030204"/>
              <a:buNone/>
              <a:defRPr sz="1400">
                <a:solidFill>
                  <a:srgbClr val="F3F3F3"/>
                </a:solidFill>
              </a:defRPr>
            </a:lvl1pPr>
            <a:lvl2pPr lvl="1"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2pPr>
            <a:lvl3pPr lvl="2"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3pPr>
            <a:lvl4pPr lvl="3"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4pPr>
            <a:lvl5pPr lvl="4"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5pPr>
            <a:lvl6pPr lvl="5"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6pPr>
            <a:lvl7pPr lvl="6"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7pPr>
            <a:lvl8pPr lvl="7"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8pPr>
            <a:lvl9pPr lvl="8"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panose="020F0502020204030204"/>
              <a:buNone/>
              <a:defRPr sz="1400">
                <a:solidFill>
                  <a:srgbClr val="F3F3F3"/>
                </a:solidFill>
              </a:defRPr>
            </a:lvl1pPr>
            <a:lvl2pPr lvl="1"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2pPr>
            <a:lvl3pPr lvl="2"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3pPr>
            <a:lvl4pPr lvl="3"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4pPr>
            <a:lvl5pPr lvl="4"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5pPr>
            <a:lvl6pPr lvl="5"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6pPr>
            <a:lvl7pPr lvl="6"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7pPr>
            <a:lvl8pPr lvl="7"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8pPr>
            <a:lvl9pPr lvl="8"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panose="020F0502020204030204"/>
              <a:buNone/>
              <a:defRPr sz="1400">
                <a:solidFill>
                  <a:srgbClr val="F3F3F3"/>
                </a:solidFill>
              </a:defRPr>
            </a:lvl1pPr>
            <a:lvl2pPr lvl="1"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2pPr>
            <a:lvl3pPr lvl="2"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3pPr>
            <a:lvl4pPr lvl="3"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4pPr>
            <a:lvl5pPr lvl="4"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5pPr>
            <a:lvl6pPr lvl="5"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6pPr>
            <a:lvl7pPr lvl="6"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7pPr>
            <a:lvl8pPr lvl="7"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8pPr>
            <a:lvl9pPr lvl="8"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panose="020F0502020204030204"/>
              <a:buNone/>
              <a:defRPr sz="1400">
                <a:solidFill>
                  <a:srgbClr val="F3F3F3"/>
                </a:solidFill>
              </a:defRPr>
            </a:lvl1pPr>
            <a:lvl2pPr lvl="1"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2pPr>
            <a:lvl3pPr lvl="2"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3pPr>
            <a:lvl4pPr lvl="3"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4pPr>
            <a:lvl5pPr lvl="4"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5pPr>
            <a:lvl6pPr lvl="5"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6pPr>
            <a:lvl7pPr lvl="6"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7pPr>
            <a:lvl8pPr lvl="7"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8pPr>
            <a:lvl9pPr lvl="8"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blipFill>
          <a:blip r:embed="rId2"/>
          <a:stretch>
            <a:fillRect/>
          </a:stretch>
        </a:blipFill>
        <a:effectLst/>
      </p:bgPr>
    </p:bg>
    <p:spTree>
      <p:nvGrpSpPr>
        <p:cNvPr id="1" name="Shape 68"/>
        <p:cNvGrpSpPr/>
        <p:nvPr/>
      </p:nvGrpSpPr>
      <p:grpSpPr>
        <a:xfrm>
          <a:off x="0" y="0"/>
          <a:ext cx="0" cy="0"/>
          <a:chOff x="0" y="0"/>
          <a:chExt cx="0" cy="0"/>
        </a:xfrm>
      </p:grpSpPr>
      <p:sp>
        <p:nvSpPr>
          <p:cNvPr id="69" name="Google Shape;69;p17"/>
          <p:cNvSpPr txBox="1">
            <a:spLocks noGrp="1"/>
          </p:cNvSpPr>
          <p:nvPr>
            <p:ph type="subTitle" idx="1"/>
          </p:nvPr>
        </p:nvSpPr>
        <p:spPr>
          <a:xfrm>
            <a:off x="6006000" y="2320225"/>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0" name="Google Shape;70;p17"/>
          <p:cNvSpPr txBox="1">
            <a:spLocks noGrp="1"/>
          </p:cNvSpPr>
          <p:nvPr>
            <p:ph type="subTitle" idx="2"/>
          </p:nvPr>
        </p:nvSpPr>
        <p:spPr>
          <a:xfrm>
            <a:off x="6006000" y="3478616"/>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1" name="Google Shape;71;p17"/>
          <p:cNvSpPr txBox="1">
            <a:spLocks noGrp="1"/>
          </p:cNvSpPr>
          <p:nvPr>
            <p:ph type="title" hasCustomPrompt="1"/>
          </p:nvPr>
        </p:nvSpPr>
        <p:spPr>
          <a:xfrm>
            <a:off x="6006000" y="1954025"/>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2" name="Google Shape;72;p17"/>
          <p:cNvSpPr txBox="1">
            <a:spLocks noGrp="1"/>
          </p:cNvSpPr>
          <p:nvPr>
            <p:ph type="title" idx="3" hasCustomPrompt="1"/>
          </p:nvPr>
        </p:nvSpPr>
        <p:spPr>
          <a:xfrm>
            <a:off x="6006000" y="3100474"/>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3" name="Google Shape;73;p17"/>
          <p:cNvSpPr txBox="1">
            <a:spLocks noGrp="1"/>
          </p:cNvSpPr>
          <p:nvPr>
            <p:ph type="title" idx="4"/>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6" name="Google Shape;76;p18"/>
          <p:cNvSpPr txBox="1">
            <a:spLocks noGrp="1"/>
          </p:cNvSpPr>
          <p:nvPr>
            <p:ph type="subTitle" idx="1"/>
          </p:nvPr>
        </p:nvSpPr>
        <p:spPr>
          <a:xfrm>
            <a:off x="786275" y="19094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8" name="Google Shape;78;p18"/>
          <p:cNvSpPr txBox="1">
            <a:spLocks noGrp="1"/>
          </p:cNvSpPr>
          <p:nvPr>
            <p:ph type="subTitle" idx="3"/>
          </p:nvPr>
        </p:nvSpPr>
        <p:spPr>
          <a:xfrm>
            <a:off x="6080425"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0" name="Google Shape;80;p18"/>
          <p:cNvSpPr txBox="1">
            <a:spLocks noGrp="1"/>
          </p:cNvSpPr>
          <p:nvPr>
            <p:ph type="subTitle" idx="5"/>
          </p:nvPr>
        </p:nvSpPr>
        <p:spPr>
          <a:xfrm>
            <a:off x="3389350"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2" name="Google Shape;82;p18"/>
          <p:cNvSpPr txBox="1">
            <a:spLocks noGrp="1"/>
          </p:cNvSpPr>
          <p:nvPr>
            <p:ph type="subTitle" idx="7"/>
          </p:nvPr>
        </p:nvSpPr>
        <p:spPr>
          <a:xfrm>
            <a:off x="3389350"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4" name="Google Shape;84;p18"/>
          <p:cNvSpPr txBox="1">
            <a:spLocks noGrp="1"/>
          </p:cNvSpPr>
          <p:nvPr>
            <p:ph type="subTitle" idx="9"/>
          </p:nvPr>
        </p:nvSpPr>
        <p:spPr>
          <a:xfrm>
            <a:off x="786325" y="33322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6" name="Google Shape;86;p18"/>
          <p:cNvSpPr txBox="1">
            <a:spLocks noGrp="1"/>
          </p:cNvSpPr>
          <p:nvPr>
            <p:ph type="subTitle" idx="14"/>
          </p:nvPr>
        </p:nvSpPr>
        <p:spPr>
          <a:xfrm>
            <a:off x="6080425"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7" name="Google Shape;87;p18"/>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2562175" y="725400"/>
            <a:ext cx="4020000" cy="146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5200"/>
              <a:buNone/>
              <a:defRPr sz="7200"/>
            </a:lvl1pPr>
            <a:lvl2pPr lvl="1" algn="ctr" rtl="0">
              <a:spcBef>
                <a:spcPts val="0"/>
              </a:spcBef>
              <a:spcAft>
                <a:spcPts val="0"/>
              </a:spcAft>
              <a:buClr>
                <a:srgbClr val="F3F3F3"/>
              </a:buClr>
              <a:buSzPts val="5200"/>
              <a:buNone/>
              <a:defRPr sz="5200">
                <a:solidFill>
                  <a:srgbClr val="F3F3F3"/>
                </a:solidFill>
              </a:defRPr>
            </a:lvl2pPr>
            <a:lvl3pPr lvl="2" algn="ctr" rtl="0">
              <a:spcBef>
                <a:spcPts val="0"/>
              </a:spcBef>
              <a:spcAft>
                <a:spcPts val="0"/>
              </a:spcAft>
              <a:buClr>
                <a:srgbClr val="F3F3F3"/>
              </a:buClr>
              <a:buSzPts val="5200"/>
              <a:buNone/>
              <a:defRPr sz="5200">
                <a:solidFill>
                  <a:srgbClr val="F3F3F3"/>
                </a:solidFill>
              </a:defRPr>
            </a:lvl3pPr>
            <a:lvl4pPr lvl="3" algn="ctr" rtl="0">
              <a:spcBef>
                <a:spcPts val="0"/>
              </a:spcBef>
              <a:spcAft>
                <a:spcPts val="0"/>
              </a:spcAft>
              <a:buClr>
                <a:srgbClr val="F3F3F3"/>
              </a:buClr>
              <a:buSzPts val="5200"/>
              <a:buNone/>
              <a:defRPr sz="5200">
                <a:solidFill>
                  <a:srgbClr val="F3F3F3"/>
                </a:solidFill>
              </a:defRPr>
            </a:lvl4pPr>
            <a:lvl5pPr lvl="4" algn="ctr" rtl="0">
              <a:spcBef>
                <a:spcPts val="0"/>
              </a:spcBef>
              <a:spcAft>
                <a:spcPts val="0"/>
              </a:spcAft>
              <a:buClr>
                <a:srgbClr val="F3F3F3"/>
              </a:buClr>
              <a:buSzPts val="5200"/>
              <a:buNone/>
              <a:defRPr sz="5200">
                <a:solidFill>
                  <a:srgbClr val="F3F3F3"/>
                </a:solidFill>
              </a:defRPr>
            </a:lvl5pPr>
            <a:lvl6pPr lvl="5" algn="ctr" rtl="0">
              <a:spcBef>
                <a:spcPts val="0"/>
              </a:spcBef>
              <a:spcAft>
                <a:spcPts val="0"/>
              </a:spcAft>
              <a:buClr>
                <a:srgbClr val="F3F3F3"/>
              </a:buClr>
              <a:buSzPts val="5200"/>
              <a:buNone/>
              <a:defRPr sz="5200">
                <a:solidFill>
                  <a:srgbClr val="F3F3F3"/>
                </a:solidFill>
              </a:defRPr>
            </a:lvl6pPr>
            <a:lvl7pPr lvl="6" algn="ctr" rtl="0">
              <a:spcBef>
                <a:spcPts val="0"/>
              </a:spcBef>
              <a:spcAft>
                <a:spcPts val="0"/>
              </a:spcAft>
              <a:buClr>
                <a:srgbClr val="F3F3F3"/>
              </a:buClr>
              <a:buSzPts val="5200"/>
              <a:buNone/>
              <a:defRPr sz="5200">
                <a:solidFill>
                  <a:srgbClr val="F3F3F3"/>
                </a:solidFill>
              </a:defRPr>
            </a:lvl7pPr>
            <a:lvl8pPr lvl="7" algn="ctr" rtl="0">
              <a:spcBef>
                <a:spcPts val="0"/>
              </a:spcBef>
              <a:spcAft>
                <a:spcPts val="0"/>
              </a:spcAft>
              <a:buClr>
                <a:srgbClr val="F3F3F3"/>
              </a:buClr>
              <a:buSzPts val="5200"/>
              <a:buNone/>
              <a:defRPr sz="5200">
                <a:solidFill>
                  <a:srgbClr val="F3F3F3"/>
                </a:solidFill>
              </a:defRPr>
            </a:lvl8pPr>
            <a:lvl9pPr lvl="8" algn="ctr" rtl="0">
              <a:spcBef>
                <a:spcPts val="0"/>
              </a:spcBef>
              <a:spcAft>
                <a:spcPts val="0"/>
              </a:spcAft>
              <a:buClr>
                <a:srgbClr val="F3F3F3"/>
              </a:buClr>
              <a:buSzPts val="5200"/>
              <a:buNone/>
              <a:defRPr sz="5200">
                <a:solidFill>
                  <a:srgbClr val="F3F3F3"/>
                </a:solidFill>
              </a:defRPr>
            </a:lvl9pPr>
          </a:lstStyle>
          <a:p>
            <a:endParaRPr/>
          </a:p>
        </p:txBody>
      </p:sp>
      <p:sp>
        <p:nvSpPr>
          <p:cNvPr id="90" name="Google Shape;90;p19"/>
          <p:cNvSpPr txBox="1">
            <a:spLocks noGrp="1"/>
          </p:cNvSpPr>
          <p:nvPr>
            <p:ph type="subTitle" idx="1"/>
          </p:nvPr>
        </p:nvSpPr>
        <p:spPr>
          <a:xfrm>
            <a:off x="2561975" y="2225200"/>
            <a:ext cx="4020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2800"/>
              <a:buNone/>
              <a:defRPr sz="1400">
                <a:solidFill>
                  <a:srgbClr val="F3F3F3"/>
                </a:solidFill>
              </a:defRPr>
            </a:lvl1pPr>
            <a:lvl2pPr lvl="1" algn="ctr" rtl="0">
              <a:lnSpc>
                <a:spcPct val="100000"/>
              </a:lnSpc>
              <a:spcBef>
                <a:spcPts val="0"/>
              </a:spcBef>
              <a:spcAft>
                <a:spcPts val="0"/>
              </a:spcAft>
              <a:buClr>
                <a:srgbClr val="F3F3F3"/>
              </a:buClr>
              <a:buSzPts val="2800"/>
              <a:buNone/>
              <a:defRPr sz="2800">
                <a:solidFill>
                  <a:srgbClr val="F3F3F3"/>
                </a:solidFill>
              </a:defRPr>
            </a:lvl2pPr>
            <a:lvl3pPr lvl="2" algn="ctr" rtl="0">
              <a:lnSpc>
                <a:spcPct val="100000"/>
              </a:lnSpc>
              <a:spcBef>
                <a:spcPts val="0"/>
              </a:spcBef>
              <a:spcAft>
                <a:spcPts val="0"/>
              </a:spcAft>
              <a:buClr>
                <a:srgbClr val="F3F3F3"/>
              </a:buClr>
              <a:buSzPts val="2800"/>
              <a:buNone/>
              <a:defRPr sz="2800">
                <a:solidFill>
                  <a:srgbClr val="F3F3F3"/>
                </a:solidFill>
              </a:defRPr>
            </a:lvl3pPr>
            <a:lvl4pPr lvl="3" algn="ctr" rtl="0">
              <a:lnSpc>
                <a:spcPct val="100000"/>
              </a:lnSpc>
              <a:spcBef>
                <a:spcPts val="0"/>
              </a:spcBef>
              <a:spcAft>
                <a:spcPts val="0"/>
              </a:spcAft>
              <a:buClr>
                <a:srgbClr val="F3F3F3"/>
              </a:buClr>
              <a:buSzPts val="2800"/>
              <a:buNone/>
              <a:defRPr sz="2800">
                <a:solidFill>
                  <a:srgbClr val="F3F3F3"/>
                </a:solidFill>
              </a:defRPr>
            </a:lvl4pPr>
            <a:lvl5pPr lvl="4" algn="ctr" rtl="0">
              <a:lnSpc>
                <a:spcPct val="100000"/>
              </a:lnSpc>
              <a:spcBef>
                <a:spcPts val="0"/>
              </a:spcBef>
              <a:spcAft>
                <a:spcPts val="0"/>
              </a:spcAft>
              <a:buClr>
                <a:srgbClr val="F3F3F3"/>
              </a:buClr>
              <a:buSzPts val="2800"/>
              <a:buNone/>
              <a:defRPr sz="2800">
                <a:solidFill>
                  <a:srgbClr val="F3F3F3"/>
                </a:solidFill>
              </a:defRPr>
            </a:lvl5pPr>
            <a:lvl6pPr lvl="5" algn="ctr" rtl="0">
              <a:lnSpc>
                <a:spcPct val="100000"/>
              </a:lnSpc>
              <a:spcBef>
                <a:spcPts val="0"/>
              </a:spcBef>
              <a:spcAft>
                <a:spcPts val="0"/>
              </a:spcAft>
              <a:buClr>
                <a:srgbClr val="F3F3F3"/>
              </a:buClr>
              <a:buSzPts val="2800"/>
              <a:buNone/>
              <a:defRPr sz="2800">
                <a:solidFill>
                  <a:srgbClr val="F3F3F3"/>
                </a:solidFill>
              </a:defRPr>
            </a:lvl6pPr>
            <a:lvl7pPr lvl="6" algn="ctr" rtl="0">
              <a:lnSpc>
                <a:spcPct val="100000"/>
              </a:lnSpc>
              <a:spcBef>
                <a:spcPts val="0"/>
              </a:spcBef>
              <a:spcAft>
                <a:spcPts val="0"/>
              </a:spcAft>
              <a:buClr>
                <a:srgbClr val="F3F3F3"/>
              </a:buClr>
              <a:buSzPts val="2800"/>
              <a:buNone/>
              <a:defRPr sz="2800">
                <a:solidFill>
                  <a:srgbClr val="F3F3F3"/>
                </a:solidFill>
              </a:defRPr>
            </a:lvl7pPr>
            <a:lvl8pPr lvl="7" algn="ctr" rtl="0">
              <a:lnSpc>
                <a:spcPct val="100000"/>
              </a:lnSpc>
              <a:spcBef>
                <a:spcPts val="0"/>
              </a:spcBef>
              <a:spcAft>
                <a:spcPts val="0"/>
              </a:spcAft>
              <a:buClr>
                <a:srgbClr val="F3F3F3"/>
              </a:buClr>
              <a:buSzPts val="2800"/>
              <a:buNone/>
              <a:defRPr sz="2800">
                <a:solidFill>
                  <a:srgbClr val="F3F3F3"/>
                </a:solidFill>
              </a:defRPr>
            </a:lvl8pPr>
            <a:lvl9pPr lvl="8" algn="ctr" rtl="0">
              <a:lnSpc>
                <a:spcPct val="100000"/>
              </a:lnSpc>
              <a:spcBef>
                <a:spcPts val="0"/>
              </a:spcBef>
              <a:spcAft>
                <a:spcPts val="0"/>
              </a:spcAft>
              <a:buClr>
                <a:srgbClr val="F3F3F3"/>
              </a:buClr>
              <a:buSzPts val="2800"/>
              <a:buNone/>
              <a:defRPr sz="2800">
                <a:solidFill>
                  <a:srgbClr val="F3F3F3"/>
                </a:solidFill>
              </a:defRPr>
            </a:lvl9pPr>
          </a:lstStyle>
          <a:p>
            <a:endParaRPr/>
          </a:p>
        </p:txBody>
      </p:sp>
      <p:sp>
        <p:nvSpPr>
          <p:cNvPr id="91" name="Google Shape;91;p19"/>
          <p:cNvSpPr txBox="1"/>
          <p:nvPr/>
        </p:nvSpPr>
        <p:spPr>
          <a:xfrm>
            <a:off x="2813425" y="3796475"/>
            <a:ext cx="3517500" cy="5694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GB" sz="90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rPr>
              <a:t>CREDITS: This presentation template was created by </a:t>
            </a:r>
            <a:r>
              <a:rPr lang="en-GB" sz="900" b="1">
                <a:solidFill>
                  <a:srgbClr val="F3F3F3"/>
                </a:solidFill>
                <a:uFill>
                  <a:noFill/>
                </a:uFill>
                <a:latin typeface="Fira Sans Condensed"/>
                <a:ea typeface="Fira Sans Condensed"/>
                <a:cs typeface="Fira Sans Condensed"/>
                <a:sym typeface="Fira Sans Condensed"/>
                <a:hlinkClick r:id="rId3"/>
              </a:rPr>
              <a:t>Slidesgo</a:t>
            </a:r>
            <a:r>
              <a:rPr lang="en-GB" sz="90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rPr>
              <a:t>, including icons by </a:t>
            </a:r>
            <a:r>
              <a:rPr lang="en-GB" sz="900" b="1">
                <a:solidFill>
                  <a:srgbClr val="F3F3F3"/>
                </a:solidFill>
                <a:uFill>
                  <a:noFill/>
                </a:uFill>
                <a:latin typeface="Fira Sans Condensed"/>
                <a:ea typeface="Fira Sans Condensed"/>
                <a:cs typeface="Fira Sans Condensed"/>
                <a:sym typeface="Fira Sans Condensed"/>
                <a:hlinkClick r:id="rId4"/>
              </a:rPr>
              <a:t>Flaticon</a:t>
            </a:r>
            <a:r>
              <a:rPr lang="en-GB" sz="90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rPr>
              <a:t>, and infographics &amp; images by </a:t>
            </a:r>
            <a:r>
              <a:rPr lang="en-GB" sz="900" b="1">
                <a:solidFill>
                  <a:srgbClr val="F3F3F3"/>
                </a:solidFill>
                <a:uFill>
                  <a:noFill/>
                </a:uFill>
                <a:latin typeface="Fira Sans Condensed"/>
                <a:ea typeface="Fira Sans Condensed"/>
                <a:cs typeface="Fira Sans Condensed"/>
                <a:sym typeface="Fira Sans Condensed"/>
                <a:hlinkClick r:id="rId5"/>
              </a:rPr>
              <a:t>Freepik</a:t>
            </a:r>
            <a:r>
              <a:rPr lang="en-GB" sz="90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rPr>
              <a:t>. </a:t>
            </a:r>
            <a:endParaRPr sz="90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endParaRPr>
          </a:p>
          <a:p>
            <a:pPr marL="0" lvl="0" indent="0" algn="ctr" rtl="0">
              <a:spcBef>
                <a:spcPts val="300"/>
              </a:spcBef>
              <a:spcAft>
                <a:spcPts val="0"/>
              </a:spcAft>
              <a:buNone/>
            </a:pPr>
            <a:endParaRPr sz="90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ackground 1">
    <p:bg>
      <p:bgPr>
        <a:blipFill>
          <a:blip r:embed="rId2"/>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2">
  <p:cSld name="Background 2">
    <p:bg>
      <p:bgPr>
        <a:blipFill>
          <a:blip r:embed="rId2"/>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Agenda">
    <p:bg>
      <p:bgPr>
        <a:blipFill>
          <a:blip r:embed="rId2"/>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1755"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1755"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panose="020F0502020204030204"/>
                <a:ea typeface="Anton" panose="020F0502020204030204"/>
                <a:cs typeface="Anton" panose="020F0502020204030204"/>
                <a:sym typeface="Anton" panose="020F0502020204030204"/>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panose="020F0502020204030204"/>
                <a:ea typeface="Advent Pro Light" panose="020F0502020204030204"/>
                <a:cs typeface="Advent Pro Light" panose="020F0502020204030204"/>
                <a:sym typeface="Advent Pro Light" panose="020F0502020204030204"/>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panose="020F0502020204030204"/>
              <a:buNone/>
              <a:defRPr sz="1800">
                <a:latin typeface="Anton" panose="020F0502020204030204"/>
                <a:ea typeface="Anton" panose="020F0502020204030204"/>
                <a:cs typeface="Anton" panose="020F0502020204030204"/>
                <a:sym typeface="Anton" panose="020F0502020204030204"/>
              </a:defRPr>
            </a:lvl1pPr>
            <a:lvl2pPr lvl="1"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2pPr>
            <a:lvl3pPr lvl="2"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3pPr>
            <a:lvl4pPr lvl="3"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4pPr>
            <a:lvl5pPr lvl="4"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5pPr>
            <a:lvl6pPr lvl="5"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6pPr>
            <a:lvl7pPr lvl="6"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7pPr>
            <a:lvl8pPr lvl="7"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8pPr>
            <a:lvl9pPr lvl="8"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9pPr>
          </a:lstStyle>
          <a:p>
            <a:endParaRPr/>
          </a:p>
        </p:txBody>
      </p:sp>
      <p:sp>
        <p:nvSpPr>
          <p:cNvPr id="18" name="Google Shape;18;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panose="020F0502020204030204"/>
              <a:buNone/>
              <a:defRPr sz="1400"/>
            </a:lvl1pPr>
            <a:lvl2pPr lvl="1"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2pPr>
            <a:lvl3pPr lvl="2"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3pPr>
            <a:lvl4pPr lvl="3"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4pPr>
            <a:lvl5pPr lvl="4"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5pPr>
            <a:lvl6pPr lvl="5"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6pPr>
            <a:lvl7pPr lvl="6"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7pPr>
            <a:lvl8pPr lvl="7"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8pPr>
            <a:lvl9pPr lvl="8"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9pPr>
          </a:lstStyle>
          <a:p>
            <a:endParaRPr/>
          </a:p>
        </p:txBody>
      </p:sp>
      <p:sp>
        <p:nvSpPr>
          <p:cNvPr id="19" name="Google Shape;19;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panose="020F0502020204030204"/>
              <a:buNone/>
              <a:defRPr sz="1800">
                <a:latin typeface="Anton" panose="020F0502020204030204"/>
                <a:ea typeface="Anton" panose="020F0502020204030204"/>
                <a:cs typeface="Anton" panose="020F0502020204030204"/>
                <a:sym typeface="Anton" panose="020F0502020204030204"/>
              </a:defRPr>
            </a:lvl1pPr>
            <a:lvl2pPr lvl="1"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2pPr>
            <a:lvl3pPr lvl="2"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3pPr>
            <a:lvl4pPr lvl="3"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4pPr>
            <a:lvl5pPr lvl="4"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5pPr>
            <a:lvl6pPr lvl="5"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6pPr>
            <a:lvl7pPr lvl="6"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7pPr>
            <a:lvl8pPr lvl="7"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8pPr>
            <a:lvl9pPr lvl="8" algn="ctr" rtl="0">
              <a:lnSpc>
                <a:spcPct val="100000"/>
              </a:lnSpc>
              <a:spcBef>
                <a:spcPts val="0"/>
              </a:spcBef>
              <a:spcAft>
                <a:spcPts val="0"/>
              </a:spcAft>
              <a:buSzPts val="1400"/>
              <a:buFont typeface="Anton" panose="020F0502020204030204"/>
              <a:buNone/>
              <a:defRPr sz="1400" b="1">
                <a:latin typeface="Anton" panose="020F0502020204030204"/>
                <a:ea typeface="Anton" panose="020F0502020204030204"/>
                <a:cs typeface="Anton" panose="020F0502020204030204"/>
                <a:sym typeface="Anton" panose="020F0502020204030204"/>
              </a:defRPr>
            </a:lvl9pPr>
          </a:lstStyle>
          <a:p>
            <a:endParaRPr/>
          </a:p>
        </p:txBody>
      </p:sp>
      <p:sp>
        <p:nvSpPr>
          <p:cNvPr id="20" name="Google Shape;20;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panose="020F0502020204030204"/>
              <a:buNone/>
              <a:defRPr sz="1400"/>
            </a:lvl1pPr>
            <a:lvl2pPr lvl="1"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2pPr>
            <a:lvl3pPr lvl="2"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3pPr>
            <a:lvl4pPr lvl="3"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4pPr>
            <a:lvl5pPr lvl="4"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5pPr>
            <a:lvl6pPr lvl="5"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6pPr>
            <a:lvl7pPr lvl="6"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7pPr>
            <a:lvl8pPr lvl="7"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8pPr>
            <a:lvl9pPr lvl="8" algn="ctr" rtl="0">
              <a:lnSpc>
                <a:spcPct val="100000"/>
              </a:lnSpc>
              <a:spcBef>
                <a:spcPts val="0"/>
              </a:spcBef>
              <a:spcAft>
                <a:spcPts val="0"/>
              </a:spcAft>
              <a:buSzPts val="1100"/>
              <a:buFont typeface="Josefin Slab" panose="020F0502020204030204"/>
              <a:buNone/>
              <a:defRPr sz="1100">
                <a:latin typeface="Josefin Slab" panose="020F0502020204030204"/>
                <a:ea typeface="Josefin Slab" panose="020F0502020204030204"/>
                <a:cs typeface="Josefin Slab" panose="020F0502020204030204"/>
                <a:sym typeface="Josefin Slab" panose="020F0502020204030204"/>
              </a:defRPr>
            </a:lvl9pPr>
          </a:lstStyle>
          <a:p>
            <a:endParaRPr/>
          </a:p>
        </p:txBody>
      </p:sp>
      <p:sp>
        <p:nvSpPr>
          <p:cNvPr id="21" name="Google Shape;21;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theme" Target="../theme/theme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Open Sans" panose="020B0606030504020204"/>
              <a:buNone/>
              <a:defRPr sz="2800" b="1">
                <a:solidFill>
                  <a:srgbClr val="434343"/>
                </a:solidFill>
                <a:latin typeface="Open Sans" panose="020B0606030504020204"/>
                <a:ea typeface="Open Sans" panose="020B0606030504020204"/>
                <a:cs typeface="Open Sans" panose="020B0606030504020204"/>
                <a:sym typeface="Open Sans" panose="020B0606030504020204"/>
              </a:defRPr>
            </a:lvl1pPr>
            <a:lvl2pPr lvl="1" rtl="0">
              <a:spcBef>
                <a:spcPts val="0"/>
              </a:spcBef>
              <a:spcAft>
                <a:spcPts val="0"/>
              </a:spcAft>
              <a:buClr>
                <a:srgbClr val="434343"/>
              </a:buClr>
              <a:buSzPts val="2800"/>
              <a:buFont typeface="Fjalla One" panose="02000506040000020004"/>
              <a:buNone/>
              <a:defRPr sz="2800">
                <a:solidFill>
                  <a:srgbClr val="434343"/>
                </a:solidFill>
                <a:latin typeface="Fjalla One" panose="02000506040000020004"/>
                <a:ea typeface="Fjalla One" panose="02000506040000020004"/>
                <a:cs typeface="Fjalla One" panose="02000506040000020004"/>
                <a:sym typeface="Fjalla One" panose="02000506040000020004"/>
              </a:defRPr>
            </a:lvl2pPr>
            <a:lvl3pPr lvl="2" rtl="0">
              <a:spcBef>
                <a:spcPts val="0"/>
              </a:spcBef>
              <a:spcAft>
                <a:spcPts val="0"/>
              </a:spcAft>
              <a:buClr>
                <a:srgbClr val="434343"/>
              </a:buClr>
              <a:buSzPts val="2800"/>
              <a:buFont typeface="Fjalla One" panose="02000506040000020004"/>
              <a:buNone/>
              <a:defRPr sz="2800">
                <a:solidFill>
                  <a:srgbClr val="434343"/>
                </a:solidFill>
                <a:latin typeface="Fjalla One" panose="02000506040000020004"/>
                <a:ea typeface="Fjalla One" panose="02000506040000020004"/>
                <a:cs typeface="Fjalla One" panose="02000506040000020004"/>
                <a:sym typeface="Fjalla One" panose="02000506040000020004"/>
              </a:defRPr>
            </a:lvl3pPr>
            <a:lvl4pPr lvl="3" rtl="0">
              <a:spcBef>
                <a:spcPts val="0"/>
              </a:spcBef>
              <a:spcAft>
                <a:spcPts val="0"/>
              </a:spcAft>
              <a:buClr>
                <a:srgbClr val="434343"/>
              </a:buClr>
              <a:buSzPts val="2800"/>
              <a:buFont typeface="Fjalla One" panose="02000506040000020004"/>
              <a:buNone/>
              <a:defRPr sz="2800">
                <a:solidFill>
                  <a:srgbClr val="434343"/>
                </a:solidFill>
                <a:latin typeface="Fjalla One" panose="02000506040000020004"/>
                <a:ea typeface="Fjalla One" panose="02000506040000020004"/>
                <a:cs typeface="Fjalla One" panose="02000506040000020004"/>
                <a:sym typeface="Fjalla One" panose="02000506040000020004"/>
              </a:defRPr>
            </a:lvl4pPr>
            <a:lvl5pPr lvl="4" rtl="0">
              <a:spcBef>
                <a:spcPts val="0"/>
              </a:spcBef>
              <a:spcAft>
                <a:spcPts val="0"/>
              </a:spcAft>
              <a:buClr>
                <a:srgbClr val="434343"/>
              </a:buClr>
              <a:buSzPts val="2800"/>
              <a:buFont typeface="Fjalla One" panose="02000506040000020004"/>
              <a:buNone/>
              <a:defRPr sz="2800">
                <a:solidFill>
                  <a:srgbClr val="434343"/>
                </a:solidFill>
                <a:latin typeface="Fjalla One" panose="02000506040000020004"/>
                <a:ea typeface="Fjalla One" panose="02000506040000020004"/>
                <a:cs typeface="Fjalla One" panose="02000506040000020004"/>
                <a:sym typeface="Fjalla One" panose="02000506040000020004"/>
              </a:defRPr>
            </a:lvl5pPr>
            <a:lvl6pPr lvl="5" rtl="0">
              <a:spcBef>
                <a:spcPts val="0"/>
              </a:spcBef>
              <a:spcAft>
                <a:spcPts val="0"/>
              </a:spcAft>
              <a:buClr>
                <a:srgbClr val="434343"/>
              </a:buClr>
              <a:buSzPts val="2800"/>
              <a:buFont typeface="Fjalla One" panose="02000506040000020004"/>
              <a:buNone/>
              <a:defRPr sz="2800">
                <a:solidFill>
                  <a:srgbClr val="434343"/>
                </a:solidFill>
                <a:latin typeface="Fjalla One" panose="02000506040000020004"/>
                <a:ea typeface="Fjalla One" panose="02000506040000020004"/>
                <a:cs typeface="Fjalla One" panose="02000506040000020004"/>
                <a:sym typeface="Fjalla One" panose="02000506040000020004"/>
              </a:defRPr>
            </a:lvl6pPr>
            <a:lvl7pPr lvl="6" rtl="0">
              <a:spcBef>
                <a:spcPts val="0"/>
              </a:spcBef>
              <a:spcAft>
                <a:spcPts val="0"/>
              </a:spcAft>
              <a:buClr>
                <a:srgbClr val="434343"/>
              </a:buClr>
              <a:buSzPts val="2800"/>
              <a:buFont typeface="Fjalla One" panose="02000506040000020004"/>
              <a:buNone/>
              <a:defRPr sz="2800">
                <a:solidFill>
                  <a:srgbClr val="434343"/>
                </a:solidFill>
                <a:latin typeface="Fjalla One" panose="02000506040000020004"/>
                <a:ea typeface="Fjalla One" panose="02000506040000020004"/>
                <a:cs typeface="Fjalla One" panose="02000506040000020004"/>
                <a:sym typeface="Fjalla One" panose="02000506040000020004"/>
              </a:defRPr>
            </a:lvl7pPr>
            <a:lvl8pPr lvl="7" rtl="0">
              <a:spcBef>
                <a:spcPts val="0"/>
              </a:spcBef>
              <a:spcAft>
                <a:spcPts val="0"/>
              </a:spcAft>
              <a:buClr>
                <a:srgbClr val="434343"/>
              </a:buClr>
              <a:buSzPts val="2800"/>
              <a:buFont typeface="Fjalla One" panose="02000506040000020004"/>
              <a:buNone/>
              <a:defRPr sz="2800">
                <a:solidFill>
                  <a:srgbClr val="434343"/>
                </a:solidFill>
                <a:latin typeface="Fjalla One" panose="02000506040000020004"/>
                <a:ea typeface="Fjalla One" panose="02000506040000020004"/>
                <a:cs typeface="Fjalla One" panose="02000506040000020004"/>
                <a:sym typeface="Fjalla One" panose="02000506040000020004"/>
              </a:defRPr>
            </a:lvl8pPr>
            <a:lvl9pPr lvl="8" rtl="0">
              <a:spcBef>
                <a:spcPts val="0"/>
              </a:spcBef>
              <a:spcAft>
                <a:spcPts val="0"/>
              </a:spcAft>
              <a:buClr>
                <a:srgbClr val="434343"/>
              </a:buClr>
              <a:buSzPts val="2800"/>
              <a:buFont typeface="Fjalla One" panose="02000506040000020004"/>
              <a:buNone/>
              <a:defRPr sz="2800">
                <a:solidFill>
                  <a:srgbClr val="434343"/>
                </a:solidFill>
                <a:latin typeface="Fjalla One" panose="02000506040000020004"/>
                <a:ea typeface="Fjalla One" panose="02000506040000020004"/>
                <a:cs typeface="Fjalla One" panose="02000506040000020004"/>
                <a:sym typeface="Fjalla One" panose="02000506040000020004"/>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Barlow Semi Condensed" panose="00000506000000000000"/>
              <a:buChar char="●"/>
              <a:defRPr sz="1200">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L="914400" lvl="1" indent="-304800" rtl="0">
              <a:lnSpc>
                <a:spcPct val="115000"/>
              </a:lnSpc>
              <a:spcBef>
                <a:spcPts val="1600"/>
              </a:spcBef>
              <a:spcAft>
                <a:spcPts val="0"/>
              </a:spcAft>
              <a:buClr>
                <a:srgbClr val="434343"/>
              </a:buClr>
              <a:buSzPts val="1200"/>
              <a:buFont typeface="Barlow Semi Condensed" panose="00000506000000000000"/>
              <a:buChar char="○"/>
              <a:defRPr sz="1200">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L="1371600" lvl="2" indent="-304800" rtl="0">
              <a:lnSpc>
                <a:spcPct val="115000"/>
              </a:lnSpc>
              <a:spcBef>
                <a:spcPts val="1600"/>
              </a:spcBef>
              <a:spcAft>
                <a:spcPts val="0"/>
              </a:spcAft>
              <a:buClr>
                <a:srgbClr val="434343"/>
              </a:buClr>
              <a:buSzPts val="1200"/>
              <a:buFont typeface="Barlow Semi Condensed" panose="00000506000000000000"/>
              <a:buChar char="■"/>
              <a:defRPr sz="1200">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L="1828800" lvl="3" indent="-304800" rtl="0">
              <a:lnSpc>
                <a:spcPct val="115000"/>
              </a:lnSpc>
              <a:spcBef>
                <a:spcPts val="1600"/>
              </a:spcBef>
              <a:spcAft>
                <a:spcPts val="0"/>
              </a:spcAft>
              <a:buClr>
                <a:srgbClr val="434343"/>
              </a:buClr>
              <a:buSzPts val="1200"/>
              <a:buFont typeface="Barlow Semi Condensed" panose="00000506000000000000"/>
              <a:buChar char="●"/>
              <a:defRPr sz="1200">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L="2286000" lvl="4" indent="-304800" rtl="0">
              <a:lnSpc>
                <a:spcPct val="115000"/>
              </a:lnSpc>
              <a:spcBef>
                <a:spcPts val="1600"/>
              </a:spcBef>
              <a:spcAft>
                <a:spcPts val="0"/>
              </a:spcAft>
              <a:buClr>
                <a:srgbClr val="434343"/>
              </a:buClr>
              <a:buSzPts val="1200"/>
              <a:buFont typeface="Barlow Semi Condensed" panose="00000506000000000000"/>
              <a:buChar char="○"/>
              <a:defRPr sz="1200">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L="2743200" lvl="5" indent="-304800" rtl="0">
              <a:lnSpc>
                <a:spcPct val="115000"/>
              </a:lnSpc>
              <a:spcBef>
                <a:spcPts val="1600"/>
              </a:spcBef>
              <a:spcAft>
                <a:spcPts val="0"/>
              </a:spcAft>
              <a:buClr>
                <a:srgbClr val="434343"/>
              </a:buClr>
              <a:buSzPts val="1200"/>
              <a:buFont typeface="Barlow Semi Condensed" panose="00000506000000000000"/>
              <a:buChar char="■"/>
              <a:defRPr sz="1200">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L="3200400" lvl="6" indent="-304800" rtl="0">
              <a:lnSpc>
                <a:spcPct val="115000"/>
              </a:lnSpc>
              <a:spcBef>
                <a:spcPts val="1600"/>
              </a:spcBef>
              <a:spcAft>
                <a:spcPts val="0"/>
              </a:spcAft>
              <a:buClr>
                <a:srgbClr val="434343"/>
              </a:buClr>
              <a:buSzPts val="1200"/>
              <a:buFont typeface="Barlow Semi Condensed" panose="00000506000000000000"/>
              <a:buChar char="●"/>
              <a:defRPr sz="1200">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L="3657600" lvl="7" indent="-304800" rtl="0">
              <a:lnSpc>
                <a:spcPct val="115000"/>
              </a:lnSpc>
              <a:spcBef>
                <a:spcPts val="1600"/>
              </a:spcBef>
              <a:spcAft>
                <a:spcPts val="0"/>
              </a:spcAft>
              <a:buClr>
                <a:srgbClr val="434343"/>
              </a:buClr>
              <a:buSzPts val="1200"/>
              <a:buFont typeface="Barlow Semi Condensed" panose="00000506000000000000"/>
              <a:buChar char="○"/>
              <a:defRPr sz="1200">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L="4114800" lvl="8" indent="-304800" rtl="0">
              <a:lnSpc>
                <a:spcPct val="115000"/>
              </a:lnSpc>
              <a:spcBef>
                <a:spcPts val="1600"/>
              </a:spcBef>
              <a:spcAft>
                <a:spcPts val="1600"/>
              </a:spcAft>
              <a:buClr>
                <a:srgbClr val="434343"/>
              </a:buClr>
              <a:buSzPts val="1200"/>
              <a:buFont typeface="Barlow Semi Condensed" panose="00000506000000000000"/>
              <a:buChar char="■"/>
              <a:defRPr sz="1200">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rgbClr val="666666"/>
                </a:solidFill>
                <a:latin typeface="Roboto Slab Regular"/>
                <a:ea typeface="Roboto Slab Regular"/>
                <a:cs typeface="Roboto Slab Regular"/>
                <a:sym typeface="Roboto Slab Regular"/>
              </a:defRPr>
            </a:lvl1pPr>
            <a:lvl2pPr lvl="1" algn="r" rtl="0">
              <a:buNone/>
              <a:defRPr sz="1300">
                <a:solidFill>
                  <a:srgbClr val="666666"/>
                </a:solidFill>
                <a:latin typeface="Roboto Slab Regular"/>
                <a:ea typeface="Roboto Slab Regular"/>
                <a:cs typeface="Roboto Slab Regular"/>
                <a:sym typeface="Roboto Slab Regular"/>
              </a:defRPr>
            </a:lvl2pPr>
            <a:lvl3pPr lvl="2" algn="r" rtl="0">
              <a:buNone/>
              <a:defRPr sz="1300">
                <a:solidFill>
                  <a:srgbClr val="666666"/>
                </a:solidFill>
                <a:latin typeface="Roboto Slab Regular"/>
                <a:ea typeface="Roboto Slab Regular"/>
                <a:cs typeface="Roboto Slab Regular"/>
                <a:sym typeface="Roboto Slab Regular"/>
              </a:defRPr>
            </a:lvl3pPr>
            <a:lvl4pPr lvl="3" algn="r" rtl="0">
              <a:buNone/>
              <a:defRPr sz="1300">
                <a:solidFill>
                  <a:srgbClr val="666666"/>
                </a:solidFill>
                <a:latin typeface="Roboto Slab Regular"/>
                <a:ea typeface="Roboto Slab Regular"/>
                <a:cs typeface="Roboto Slab Regular"/>
                <a:sym typeface="Roboto Slab Regular"/>
              </a:defRPr>
            </a:lvl4pPr>
            <a:lvl5pPr lvl="4" algn="r" rtl="0">
              <a:buNone/>
              <a:defRPr sz="1300">
                <a:solidFill>
                  <a:srgbClr val="666666"/>
                </a:solidFill>
                <a:latin typeface="Roboto Slab Regular"/>
                <a:ea typeface="Roboto Slab Regular"/>
                <a:cs typeface="Roboto Slab Regular"/>
                <a:sym typeface="Roboto Slab Regular"/>
              </a:defRPr>
            </a:lvl5pPr>
            <a:lvl6pPr lvl="5" algn="r" rtl="0">
              <a:buNone/>
              <a:defRPr sz="1300">
                <a:solidFill>
                  <a:srgbClr val="666666"/>
                </a:solidFill>
                <a:latin typeface="Roboto Slab Regular"/>
                <a:ea typeface="Roboto Slab Regular"/>
                <a:cs typeface="Roboto Slab Regular"/>
                <a:sym typeface="Roboto Slab Regular"/>
              </a:defRPr>
            </a:lvl6pPr>
            <a:lvl7pPr lvl="6" algn="r" rtl="0">
              <a:buNone/>
              <a:defRPr sz="1300">
                <a:solidFill>
                  <a:srgbClr val="666666"/>
                </a:solidFill>
                <a:latin typeface="Roboto Slab Regular"/>
                <a:ea typeface="Roboto Slab Regular"/>
                <a:cs typeface="Roboto Slab Regular"/>
                <a:sym typeface="Roboto Slab Regular"/>
              </a:defRPr>
            </a:lvl7pPr>
            <a:lvl8pPr lvl="7" algn="r" rtl="0">
              <a:buNone/>
              <a:defRPr sz="1300">
                <a:solidFill>
                  <a:srgbClr val="666666"/>
                </a:solidFill>
                <a:latin typeface="Roboto Slab Regular"/>
                <a:ea typeface="Roboto Slab Regular"/>
                <a:cs typeface="Roboto Slab Regular"/>
                <a:sym typeface="Roboto Slab Regular"/>
              </a:defRPr>
            </a:lvl8pPr>
            <a:lvl9pPr lvl="8" algn="r" rtl="0">
              <a:buNone/>
              <a:defRPr sz="1300">
                <a:solidFill>
                  <a:srgbClr val="666666"/>
                </a:solidFill>
                <a:latin typeface="Roboto Slab Regular"/>
                <a:ea typeface="Roboto Slab Regular"/>
                <a:cs typeface="Roboto Slab Regular"/>
                <a:sym typeface="Roboto Slab Regular"/>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panose="020F0502020204030204"/>
              <a:buNone/>
              <a:defRPr sz="2800" b="1">
                <a:solidFill>
                  <a:srgbClr val="F3F3F3"/>
                </a:solidFill>
                <a:latin typeface="Rajdhani" panose="020F0502020204030204"/>
                <a:ea typeface="Rajdhani" panose="020F0502020204030204"/>
                <a:cs typeface="Rajdhani" panose="020F0502020204030204"/>
                <a:sym typeface="Rajdhani" panose="020F0502020204030204"/>
              </a:defRPr>
            </a:lvl1pPr>
            <a:lvl2pPr lvl="1">
              <a:spcBef>
                <a:spcPts val="0"/>
              </a:spcBef>
              <a:spcAft>
                <a:spcPts val="0"/>
              </a:spcAft>
              <a:buClr>
                <a:srgbClr val="F3F3F3"/>
              </a:buClr>
              <a:buSzPts val="2800"/>
              <a:buFont typeface="Rajdhani" panose="020F0502020204030204"/>
              <a:buNone/>
              <a:defRPr sz="2800" b="1">
                <a:solidFill>
                  <a:srgbClr val="F3F3F3"/>
                </a:solidFill>
                <a:latin typeface="Rajdhani" panose="020F0502020204030204"/>
                <a:ea typeface="Rajdhani" panose="020F0502020204030204"/>
                <a:cs typeface="Rajdhani" panose="020F0502020204030204"/>
                <a:sym typeface="Rajdhani" panose="020F0502020204030204"/>
              </a:defRPr>
            </a:lvl2pPr>
            <a:lvl3pPr lvl="2">
              <a:spcBef>
                <a:spcPts val="0"/>
              </a:spcBef>
              <a:spcAft>
                <a:spcPts val="0"/>
              </a:spcAft>
              <a:buClr>
                <a:srgbClr val="F3F3F3"/>
              </a:buClr>
              <a:buSzPts val="2800"/>
              <a:buFont typeface="Rajdhani" panose="020F0502020204030204"/>
              <a:buNone/>
              <a:defRPr sz="2800" b="1">
                <a:solidFill>
                  <a:srgbClr val="F3F3F3"/>
                </a:solidFill>
                <a:latin typeface="Rajdhani" panose="020F0502020204030204"/>
                <a:ea typeface="Rajdhani" panose="020F0502020204030204"/>
                <a:cs typeface="Rajdhani" panose="020F0502020204030204"/>
                <a:sym typeface="Rajdhani" panose="020F0502020204030204"/>
              </a:defRPr>
            </a:lvl3pPr>
            <a:lvl4pPr lvl="3">
              <a:spcBef>
                <a:spcPts val="0"/>
              </a:spcBef>
              <a:spcAft>
                <a:spcPts val="0"/>
              </a:spcAft>
              <a:buClr>
                <a:srgbClr val="F3F3F3"/>
              </a:buClr>
              <a:buSzPts val="2800"/>
              <a:buFont typeface="Rajdhani" panose="020F0502020204030204"/>
              <a:buNone/>
              <a:defRPr sz="2800" b="1">
                <a:solidFill>
                  <a:srgbClr val="F3F3F3"/>
                </a:solidFill>
                <a:latin typeface="Rajdhani" panose="020F0502020204030204"/>
                <a:ea typeface="Rajdhani" panose="020F0502020204030204"/>
                <a:cs typeface="Rajdhani" panose="020F0502020204030204"/>
                <a:sym typeface="Rajdhani" panose="020F0502020204030204"/>
              </a:defRPr>
            </a:lvl4pPr>
            <a:lvl5pPr lvl="4">
              <a:spcBef>
                <a:spcPts val="0"/>
              </a:spcBef>
              <a:spcAft>
                <a:spcPts val="0"/>
              </a:spcAft>
              <a:buClr>
                <a:srgbClr val="F3F3F3"/>
              </a:buClr>
              <a:buSzPts val="2800"/>
              <a:buFont typeface="Rajdhani" panose="020F0502020204030204"/>
              <a:buNone/>
              <a:defRPr sz="2800" b="1">
                <a:solidFill>
                  <a:srgbClr val="F3F3F3"/>
                </a:solidFill>
                <a:latin typeface="Rajdhani" panose="020F0502020204030204"/>
                <a:ea typeface="Rajdhani" panose="020F0502020204030204"/>
                <a:cs typeface="Rajdhani" panose="020F0502020204030204"/>
                <a:sym typeface="Rajdhani" panose="020F0502020204030204"/>
              </a:defRPr>
            </a:lvl5pPr>
            <a:lvl6pPr lvl="5">
              <a:spcBef>
                <a:spcPts val="0"/>
              </a:spcBef>
              <a:spcAft>
                <a:spcPts val="0"/>
              </a:spcAft>
              <a:buClr>
                <a:srgbClr val="F3F3F3"/>
              </a:buClr>
              <a:buSzPts val="2800"/>
              <a:buFont typeface="Rajdhani" panose="020F0502020204030204"/>
              <a:buNone/>
              <a:defRPr sz="2800" b="1">
                <a:solidFill>
                  <a:srgbClr val="F3F3F3"/>
                </a:solidFill>
                <a:latin typeface="Rajdhani" panose="020F0502020204030204"/>
                <a:ea typeface="Rajdhani" panose="020F0502020204030204"/>
                <a:cs typeface="Rajdhani" panose="020F0502020204030204"/>
                <a:sym typeface="Rajdhani" panose="020F0502020204030204"/>
              </a:defRPr>
            </a:lvl6pPr>
            <a:lvl7pPr lvl="6">
              <a:spcBef>
                <a:spcPts val="0"/>
              </a:spcBef>
              <a:spcAft>
                <a:spcPts val="0"/>
              </a:spcAft>
              <a:buClr>
                <a:srgbClr val="F3F3F3"/>
              </a:buClr>
              <a:buSzPts val="2800"/>
              <a:buFont typeface="Rajdhani" panose="020F0502020204030204"/>
              <a:buNone/>
              <a:defRPr sz="2800" b="1">
                <a:solidFill>
                  <a:srgbClr val="F3F3F3"/>
                </a:solidFill>
                <a:latin typeface="Rajdhani" panose="020F0502020204030204"/>
                <a:ea typeface="Rajdhani" panose="020F0502020204030204"/>
                <a:cs typeface="Rajdhani" panose="020F0502020204030204"/>
                <a:sym typeface="Rajdhani" panose="020F0502020204030204"/>
              </a:defRPr>
            </a:lvl7pPr>
            <a:lvl8pPr lvl="7">
              <a:spcBef>
                <a:spcPts val="0"/>
              </a:spcBef>
              <a:spcAft>
                <a:spcPts val="0"/>
              </a:spcAft>
              <a:buClr>
                <a:srgbClr val="F3F3F3"/>
              </a:buClr>
              <a:buSzPts val="2800"/>
              <a:buFont typeface="Rajdhani" panose="020F0502020204030204"/>
              <a:buNone/>
              <a:defRPr sz="2800" b="1">
                <a:solidFill>
                  <a:srgbClr val="F3F3F3"/>
                </a:solidFill>
                <a:latin typeface="Rajdhani" panose="020F0502020204030204"/>
                <a:ea typeface="Rajdhani" panose="020F0502020204030204"/>
                <a:cs typeface="Rajdhani" panose="020F0502020204030204"/>
                <a:sym typeface="Rajdhani" panose="020F0502020204030204"/>
              </a:defRPr>
            </a:lvl8pPr>
            <a:lvl9pPr lvl="8">
              <a:spcBef>
                <a:spcPts val="0"/>
              </a:spcBef>
              <a:spcAft>
                <a:spcPts val="0"/>
              </a:spcAft>
              <a:buClr>
                <a:srgbClr val="F3F3F3"/>
              </a:buClr>
              <a:buSzPts val="2800"/>
              <a:buFont typeface="Rajdhani" panose="020F0502020204030204"/>
              <a:buNone/>
              <a:defRPr sz="2800" b="1">
                <a:solidFill>
                  <a:srgbClr val="F3F3F3"/>
                </a:solidFill>
                <a:latin typeface="Rajdhani" panose="020F0502020204030204"/>
                <a:ea typeface="Rajdhani" panose="020F0502020204030204"/>
                <a:cs typeface="Rajdhani" panose="020F0502020204030204"/>
                <a:sym typeface="Rajdhani" panose="020F0502020204030204"/>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panose="020F0502020204030204"/>
              <a:buChar char="●"/>
              <a:defRPr sz="120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defRPr>
            </a:lvl1pPr>
            <a:lvl2pPr marL="914400" lvl="1" indent="-304800">
              <a:lnSpc>
                <a:spcPct val="115000"/>
              </a:lnSpc>
              <a:spcBef>
                <a:spcPts val="1600"/>
              </a:spcBef>
              <a:spcAft>
                <a:spcPts val="0"/>
              </a:spcAft>
              <a:buClr>
                <a:srgbClr val="F3F3F3"/>
              </a:buClr>
              <a:buSzPts val="1200"/>
              <a:buFont typeface="Fira Sans Condensed Light" panose="020F0502020204030204"/>
              <a:buChar char="○"/>
              <a:defRPr sz="120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defRPr>
            </a:lvl2pPr>
            <a:lvl3pPr marL="1371600" lvl="2" indent="-304800">
              <a:lnSpc>
                <a:spcPct val="115000"/>
              </a:lnSpc>
              <a:spcBef>
                <a:spcPts val="1600"/>
              </a:spcBef>
              <a:spcAft>
                <a:spcPts val="0"/>
              </a:spcAft>
              <a:buClr>
                <a:srgbClr val="F3F3F3"/>
              </a:buClr>
              <a:buSzPts val="1200"/>
              <a:buFont typeface="Fira Sans Condensed Light" panose="020F0502020204030204"/>
              <a:buChar char="■"/>
              <a:defRPr sz="120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defRPr>
            </a:lvl3pPr>
            <a:lvl4pPr marL="1828800" lvl="3" indent="-304800">
              <a:lnSpc>
                <a:spcPct val="115000"/>
              </a:lnSpc>
              <a:spcBef>
                <a:spcPts val="1600"/>
              </a:spcBef>
              <a:spcAft>
                <a:spcPts val="0"/>
              </a:spcAft>
              <a:buClr>
                <a:srgbClr val="F3F3F3"/>
              </a:buClr>
              <a:buSzPts val="1200"/>
              <a:buFont typeface="Fira Sans Condensed Light" panose="020F0502020204030204"/>
              <a:buChar char="●"/>
              <a:defRPr sz="120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defRPr>
            </a:lvl4pPr>
            <a:lvl5pPr marL="2286000" lvl="4" indent="-304800">
              <a:lnSpc>
                <a:spcPct val="115000"/>
              </a:lnSpc>
              <a:spcBef>
                <a:spcPts val="1600"/>
              </a:spcBef>
              <a:spcAft>
                <a:spcPts val="0"/>
              </a:spcAft>
              <a:buClr>
                <a:srgbClr val="F3F3F3"/>
              </a:buClr>
              <a:buSzPts val="1200"/>
              <a:buFont typeface="Fira Sans Condensed Light" panose="020F0502020204030204"/>
              <a:buChar char="○"/>
              <a:defRPr sz="120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defRPr>
            </a:lvl5pPr>
            <a:lvl6pPr marL="2743200" lvl="5" indent="-304800">
              <a:lnSpc>
                <a:spcPct val="115000"/>
              </a:lnSpc>
              <a:spcBef>
                <a:spcPts val="1600"/>
              </a:spcBef>
              <a:spcAft>
                <a:spcPts val="0"/>
              </a:spcAft>
              <a:buClr>
                <a:srgbClr val="F3F3F3"/>
              </a:buClr>
              <a:buSzPts val="1200"/>
              <a:buFont typeface="Fira Sans Condensed Light" panose="020F0502020204030204"/>
              <a:buChar char="■"/>
              <a:defRPr sz="120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defRPr>
            </a:lvl6pPr>
            <a:lvl7pPr marL="3200400" lvl="6" indent="-304800">
              <a:lnSpc>
                <a:spcPct val="115000"/>
              </a:lnSpc>
              <a:spcBef>
                <a:spcPts val="1600"/>
              </a:spcBef>
              <a:spcAft>
                <a:spcPts val="0"/>
              </a:spcAft>
              <a:buClr>
                <a:srgbClr val="F3F3F3"/>
              </a:buClr>
              <a:buSzPts val="1200"/>
              <a:buFont typeface="Fira Sans Condensed Light" panose="020F0502020204030204"/>
              <a:buChar char="●"/>
              <a:defRPr sz="120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defRPr>
            </a:lvl7pPr>
            <a:lvl8pPr marL="3657600" lvl="7" indent="-304800">
              <a:lnSpc>
                <a:spcPct val="115000"/>
              </a:lnSpc>
              <a:spcBef>
                <a:spcPts val="1600"/>
              </a:spcBef>
              <a:spcAft>
                <a:spcPts val="0"/>
              </a:spcAft>
              <a:buClr>
                <a:srgbClr val="F3F3F3"/>
              </a:buClr>
              <a:buSzPts val="1200"/>
              <a:buFont typeface="Fira Sans Condensed Light" panose="020F0502020204030204"/>
              <a:buChar char="○"/>
              <a:defRPr sz="120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defRPr>
            </a:lvl8pPr>
            <a:lvl9pPr marL="4114800" lvl="8" indent="-304800">
              <a:lnSpc>
                <a:spcPct val="115000"/>
              </a:lnSpc>
              <a:spcBef>
                <a:spcPts val="1600"/>
              </a:spcBef>
              <a:spcAft>
                <a:spcPts val="1600"/>
              </a:spcAft>
              <a:buClr>
                <a:srgbClr val="F3F3F3"/>
              </a:buClr>
              <a:buSzPts val="1200"/>
              <a:buFont typeface="Fira Sans Condensed Light" panose="020F0502020204030204"/>
              <a:buChar char="■"/>
              <a:defRPr sz="120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323017" y="1072243"/>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latin typeface="Rajdhani" panose="020F0502020204030204"/>
                <a:ea typeface="Rajdhani" panose="020F0502020204030204"/>
                <a:cs typeface="Rajdhani" panose="020F0502020204030204"/>
                <a:sym typeface="Rajdhani" panose="020F0502020204030204"/>
              </a:rPr>
              <a:t>Covert Channels: </a:t>
            </a:r>
            <a:br>
              <a:rPr lang="en-GB" dirty="0">
                <a:latin typeface="Rajdhani" panose="020F0502020204030204"/>
                <a:ea typeface="Rajdhani" panose="020F0502020204030204"/>
                <a:cs typeface="Rajdhani" panose="020F0502020204030204"/>
                <a:sym typeface="Rajdhani" panose="020F0502020204030204"/>
              </a:rPr>
            </a:br>
            <a:r>
              <a:rPr lang="en-GB" sz="1600" dirty="0">
                <a:latin typeface="Rajdhani" panose="020F0502020204030204"/>
                <a:ea typeface="Rajdhani" panose="020F0502020204030204"/>
                <a:cs typeface="Rajdhani" panose="020F0502020204030204"/>
                <a:sym typeface="Rajdhani" panose="020F0502020204030204"/>
              </a:rPr>
              <a:t>A Window of Data Exfiltration Opportunities </a:t>
            </a:r>
            <a:endParaRPr sz="1600" dirty="0">
              <a:latin typeface="Rajdhani" panose="020F0502020204030204"/>
              <a:ea typeface="Rajdhani" panose="020F0502020204030204"/>
              <a:cs typeface="Rajdhani" panose="020F0502020204030204"/>
              <a:sym typeface="Rajdhani" panose="020F0502020204030204"/>
            </a:endParaRPr>
          </a:p>
        </p:txBody>
      </p:sp>
      <p:sp>
        <p:nvSpPr>
          <p:cNvPr id="103" name="Google Shape;103;p24"/>
          <p:cNvSpPr txBox="1">
            <a:spLocks noGrp="1"/>
          </p:cNvSpPr>
          <p:nvPr>
            <p:ph type="subTitle" idx="1"/>
          </p:nvPr>
        </p:nvSpPr>
        <p:spPr>
          <a:xfrm>
            <a:off x="323017" y="3545530"/>
            <a:ext cx="33849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Fira Sans Condensed Light" panose="020F0502020204030204"/>
                <a:ea typeface="Fira Sans Condensed Light" panose="020F0502020204030204"/>
                <a:cs typeface="Fira Sans Condensed Light" panose="020F0502020204030204"/>
                <a:sym typeface="Fira Sans Condensed Light" panose="020F0502020204030204"/>
              </a:rPr>
              <a:t>Joel Oseiga Aleburu</a:t>
            </a:r>
            <a:endParaRPr dirty="0">
              <a:latin typeface="Fira Sans Condensed Light" panose="020F0502020204030204"/>
              <a:ea typeface="Fira Sans Condensed Light" panose="020F0502020204030204"/>
              <a:cs typeface="Fira Sans Condensed Light" panose="020F0502020204030204"/>
              <a:sym typeface="Fira Sans Condensed Light" panose="020F0502020204030204"/>
            </a:endParaRPr>
          </a:p>
        </p:txBody>
      </p:sp>
      <p:pic>
        <p:nvPicPr>
          <p:cNvPr id="104" name="Google Shape;104;p24"/>
          <p:cNvPicPr preferRelativeResize="0"/>
          <p:nvPr/>
        </p:nvPicPr>
        <p:blipFill rotWithShape="1">
          <a:blip r:embed="rId3"/>
          <a:srcRect l="6664" t="4858" r="6220" b="5495"/>
          <a:stretch>
            <a:fillRect/>
          </a:stretch>
        </p:blipFill>
        <p:spPr>
          <a:xfrm>
            <a:off x="4046050" y="41198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45"/>
          <p:cNvSpPr txBox="1">
            <a:spLocks noGrp="1"/>
          </p:cNvSpPr>
          <p:nvPr>
            <p:ph type="title"/>
          </p:nvPr>
        </p:nvSpPr>
        <p:spPr>
          <a:xfrm>
            <a:off x="720000" y="18822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Network Protocol</a:t>
            </a:r>
            <a:endParaRPr dirty="0"/>
          </a:p>
        </p:txBody>
      </p:sp>
      <p:pic>
        <p:nvPicPr>
          <p:cNvPr id="4" name="Picture 3"/>
          <p:cNvPicPr>
            <a:picLocks noChangeAspect="1"/>
          </p:cNvPicPr>
          <p:nvPr/>
        </p:nvPicPr>
        <p:blipFill>
          <a:blip r:embed="rId3"/>
          <a:stretch>
            <a:fillRect/>
          </a:stretch>
        </p:blipFill>
        <p:spPr>
          <a:xfrm>
            <a:off x="4977630" y="768512"/>
            <a:ext cx="3310903" cy="1926746"/>
          </a:xfrm>
          <a:prstGeom prst="rect">
            <a:avLst/>
          </a:prstGeom>
        </p:spPr>
      </p:pic>
      <p:pic>
        <p:nvPicPr>
          <p:cNvPr id="6" name="Picture 5"/>
          <p:cNvPicPr>
            <a:picLocks noChangeAspect="1"/>
          </p:cNvPicPr>
          <p:nvPr/>
        </p:nvPicPr>
        <p:blipFill>
          <a:blip r:embed="rId4"/>
          <a:stretch>
            <a:fillRect/>
          </a:stretch>
        </p:blipFill>
        <p:spPr>
          <a:xfrm>
            <a:off x="567600" y="755782"/>
            <a:ext cx="3310904" cy="1908368"/>
          </a:xfrm>
          <a:prstGeom prst="rect">
            <a:avLst/>
          </a:prstGeom>
        </p:spPr>
      </p:pic>
      <p:sp>
        <p:nvSpPr>
          <p:cNvPr id="10" name="TextBox 9"/>
          <p:cNvSpPr txBox="1"/>
          <p:nvPr/>
        </p:nvSpPr>
        <p:spPr>
          <a:xfrm>
            <a:off x="789488" y="2880236"/>
            <a:ext cx="7565023" cy="523220"/>
          </a:xfrm>
          <a:prstGeom prst="rect">
            <a:avLst/>
          </a:prstGeom>
          <a:noFill/>
        </p:spPr>
        <p:txBody>
          <a:bodyPr wrap="square" rtlCol="0">
            <a:spAutoFit/>
          </a:bodyPr>
          <a:lstStyle/>
          <a:p>
            <a:r>
              <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rPr>
              <a:t>Network Protocol: Mutual understanding between sender and receiver. Sender sends structured info, receiver interprets </a:t>
            </a:r>
          </a:p>
        </p:txBody>
      </p:sp>
      <p:sp>
        <p:nvSpPr>
          <p:cNvPr id="11" name="TextBox 10"/>
          <p:cNvSpPr txBox="1"/>
          <p:nvPr/>
        </p:nvSpPr>
        <p:spPr>
          <a:xfrm>
            <a:off x="789488" y="3586776"/>
            <a:ext cx="3171927" cy="1384995"/>
          </a:xfrm>
          <a:prstGeom prst="rect">
            <a:avLst/>
          </a:prstGeom>
          <a:noFill/>
        </p:spPr>
        <p:txBody>
          <a:bodyPr wrap="square" rtlCol="0">
            <a:spAutoFit/>
          </a:bodyPr>
          <a:lstStyle/>
          <a:p>
            <a:r>
              <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rPr>
              <a:t>Header</a:t>
            </a:r>
          </a:p>
          <a:p>
            <a:r>
              <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rPr>
              <a:t>Data</a:t>
            </a:r>
          </a:p>
          <a:p>
            <a:r>
              <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rPr>
              <a:t>Trailer  (optional)</a:t>
            </a:r>
          </a:p>
          <a:p>
            <a:endPar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endParaRPr>
          </a:p>
          <a:p>
            <a:r>
              <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rPr>
              <a:t>*</a:t>
            </a:r>
            <a:r>
              <a:rPr lang="en-US" dirty="0" err="1">
                <a:solidFill>
                  <a:srgbClr val="F3F3F3"/>
                </a:solidFill>
                <a:latin typeface="Barlow Semi Condensed" panose="00000506000000000000"/>
                <a:ea typeface="Open Sans" panose="020B0606030504020204"/>
                <a:cs typeface="Open Sans" panose="020B0606030504020204"/>
                <a:sym typeface="Barlow Semi Condensed" panose="00000506000000000000"/>
              </a:rPr>
              <a:t>Firewallls</a:t>
            </a:r>
            <a:r>
              <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rPr>
              <a:t> </a:t>
            </a:r>
            <a:r>
              <a:rPr lang="en-US" dirty="0" err="1">
                <a:solidFill>
                  <a:srgbClr val="F3F3F3"/>
                </a:solidFill>
                <a:latin typeface="Barlow Semi Condensed" panose="00000506000000000000"/>
                <a:ea typeface="Open Sans" panose="020B0606030504020204"/>
                <a:cs typeface="Open Sans" panose="020B0606030504020204"/>
                <a:sym typeface="Barlow Semi Condensed" panose="00000506000000000000"/>
              </a:rPr>
              <a:t>snd</a:t>
            </a:r>
            <a:r>
              <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rPr>
              <a:t> IDS focus mainly on data</a:t>
            </a:r>
          </a:p>
          <a:p>
            <a:endPar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endParaRPr>
          </a:p>
        </p:txBody>
      </p:sp>
      <p:sp>
        <p:nvSpPr>
          <p:cNvPr id="12" name="TextBox 11"/>
          <p:cNvSpPr txBox="1"/>
          <p:nvPr/>
        </p:nvSpPr>
        <p:spPr>
          <a:xfrm>
            <a:off x="5182584" y="3432887"/>
            <a:ext cx="3171927" cy="738664"/>
          </a:xfrm>
          <a:prstGeom prst="rect">
            <a:avLst/>
          </a:prstGeom>
          <a:noFill/>
        </p:spPr>
        <p:txBody>
          <a:bodyPr wrap="square" rtlCol="0">
            <a:spAutoFit/>
          </a:bodyPr>
          <a:lstStyle/>
          <a:p>
            <a:r>
              <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rPr>
              <a:t>Storage: encode in packet</a:t>
            </a:r>
          </a:p>
          <a:p>
            <a:endPar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endParaRPr>
          </a:p>
          <a:p>
            <a:r>
              <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rPr>
              <a:t>Timing: Delay packet</a:t>
            </a:r>
          </a:p>
        </p:txBody>
      </p:sp>
    </p:spTree>
  </p:cSld>
  <p:clrMapOvr>
    <a:masterClrMapping/>
  </p:clrMapOvr>
  <p:transition>
    <p:blinds/>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21" name="Google Shape;1721;p4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DEMO</a:t>
            </a:r>
            <a:endParaRPr dirty="0"/>
          </a:p>
        </p:txBody>
      </p:sp>
      <p:sp>
        <p:nvSpPr>
          <p:cNvPr id="31" name="TextBox 30"/>
          <p:cNvSpPr txBox="1"/>
          <p:nvPr/>
        </p:nvSpPr>
        <p:spPr>
          <a:xfrm>
            <a:off x="720099" y="1332237"/>
            <a:ext cx="4715501" cy="138499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rPr>
              <a:t>Store information within TCP header</a:t>
            </a:r>
          </a:p>
          <a:p>
            <a:pPr marL="285750" indent="-285750">
              <a:buFont typeface="Arial" panose="020B0604020202020204" pitchFamily="34" charset="0"/>
              <a:buChar char="•"/>
            </a:pPr>
            <a:endPar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endParaRPr>
          </a:p>
          <a:p>
            <a:pPr marL="285750" indent="-285750">
              <a:buFont typeface="Arial" panose="020B0604020202020204" pitchFamily="34" charset="0"/>
              <a:buChar char="•"/>
            </a:pPr>
            <a:r>
              <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rPr>
              <a:t>Program: </a:t>
            </a:r>
            <a:r>
              <a:rPr lang="en-US" dirty="0" err="1">
                <a:solidFill>
                  <a:srgbClr val="F3F3F3"/>
                </a:solidFill>
                <a:latin typeface="Barlow Semi Condensed" panose="00000506000000000000"/>
                <a:ea typeface="Open Sans" panose="020B0606030504020204"/>
                <a:cs typeface="Open Sans" panose="020B0606030504020204"/>
                <a:sym typeface="Barlow Semi Condensed" panose="00000506000000000000"/>
              </a:rPr>
              <a:t>Covert_tcp</a:t>
            </a:r>
            <a:endPar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endParaRPr>
          </a:p>
          <a:p>
            <a:pPr marL="285750" indent="-285750">
              <a:buFont typeface="Arial" panose="020B0604020202020204" pitchFamily="34" charset="0"/>
              <a:buChar char="•"/>
            </a:pPr>
            <a:r>
              <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rPr>
              <a:t>Wireshark</a:t>
            </a:r>
          </a:p>
          <a:p>
            <a:pPr marL="285750" indent="-285750">
              <a:buFont typeface="Arial" panose="020B0604020202020204" pitchFamily="34" charset="0"/>
              <a:buChar char="•"/>
            </a:pPr>
            <a:r>
              <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rPr>
              <a:t>Local machine</a:t>
            </a:r>
          </a:p>
          <a:p>
            <a:pPr marL="285750" indent="-285750">
              <a:buFontTx/>
              <a:buChar char="-"/>
            </a:pPr>
            <a:endPar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endParaRPr>
          </a:p>
        </p:txBody>
      </p:sp>
      <p:pic>
        <p:nvPicPr>
          <p:cNvPr id="11" name="Picture 10"/>
          <p:cNvPicPr>
            <a:picLocks noChangeAspect="1"/>
          </p:cNvPicPr>
          <p:nvPr/>
        </p:nvPicPr>
        <p:blipFill>
          <a:blip r:embed="rId3"/>
          <a:stretch>
            <a:fillRect/>
          </a:stretch>
        </p:blipFill>
        <p:spPr>
          <a:xfrm>
            <a:off x="5435600" y="1657350"/>
            <a:ext cx="2286000" cy="1828800"/>
          </a:xfrm>
          <a:prstGeom prst="rect">
            <a:avLst/>
          </a:prstGeom>
        </p:spPr>
      </p:pic>
    </p:spTree>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42"/>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E" dirty="0"/>
              <a:t>Appearance in Pop Culture</a:t>
            </a:r>
            <a:endParaRPr dirty="0"/>
          </a:p>
        </p:txBody>
      </p:sp>
      <p:sp>
        <p:nvSpPr>
          <p:cNvPr id="1603" name="Google Shape;1603;p42"/>
          <p:cNvSpPr txBox="1"/>
          <p:nvPr/>
        </p:nvSpPr>
        <p:spPr>
          <a:xfrm>
            <a:off x="2105347" y="2027791"/>
            <a:ext cx="2074800" cy="633300"/>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GB"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rPr>
              <a:t>Most popular- Exfiltrate from protected network</a:t>
            </a:r>
            <a:endParaRPr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endParaRPr>
          </a:p>
        </p:txBody>
      </p:sp>
      <p:sp>
        <p:nvSpPr>
          <p:cNvPr id="1604" name="Google Shape;1604;p42"/>
          <p:cNvSpPr txBox="1"/>
          <p:nvPr/>
        </p:nvSpPr>
        <p:spPr>
          <a:xfrm>
            <a:off x="2072577" y="3590080"/>
            <a:ext cx="2074800" cy="633300"/>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GB"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rPr>
              <a:t>Some Botnets use protocol channels to shealthily communicate to C&amp;C. </a:t>
            </a:r>
          </a:p>
          <a:p>
            <a:pPr marL="0" lvl="0" indent="0" algn="l" rtl="0">
              <a:spcBef>
                <a:spcPts val="0"/>
              </a:spcBef>
              <a:spcAft>
                <a:spcPts val="1600"/>
              </a:spcAft>
              <a:buNone/>
            </a:pPr>
            <a:endParaRPr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endParaRPr>
          </a:p>
        </p:txBody>
      </p:sp>
      <p:grpSp>
        <p:nvGrpSpPr>
          <p:cNvPr id="1605" name="Google Shape;1605;p42"/>
          <p:cNvGrpSpPr/>
          <p:nvPr/>
        </p:nvGrpSpPr>
        <p:grpSpPr>
          <a:xfrm>
            <a:off x="1047565" y="1676257"/>
            <a:ext cx="635477" cy="633411"/>
            <a:chOff x="6039282" y="1042577"/>
            <a:chExt cx="734315" cy="731929"/>
          </a:xfrm>
        </p:grpSpPr>
        <p:sp>
          <p:nvSpPr>
            <p:cNvPr id="1606" name="Google Shape;1606;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42"/>
          <p:cNvGrpSpPr/>
          <p:nvPr/>
        </p:nvGrpSpPr>
        <p:grpSpPr>
          <a:xfrm>
            <a:off x="685928" y="1318008"/>
            <a:ext cx="1359588" cy="1359588"/>
            <a:chOff x="885403" y="1571142"/>
            <a:chExt cx="2598600" cy="2598600"/>
          </a:xfrm>
        </p:grpSpPr>
        <p:sp>
          <p:nvSpPr>
            <p:cNvPr id="1628" name="Google Shape;1628;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1631;p42"/>
          <p:cNvGrpSpPr/>
          <p:nvPr/>
        </p:nvGrpSpPr>
        <p:grpSpPr>
          <a:xfrm>
            <a:off x="5175119" y="1676257"/>
            <a:ext cx="635477" cy="633411"/>
            <a:chOff x="6039282" y="1042577"/>
            <a:chExt cx="734315" cy="731929"/>
          </a:xfrm>
        </p:grpSpPr>
        <p:sp>
          <p:nvSpPr>
            <p:cNvPr id="1632" name="Google Shape;1632;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42"/>
          <p:cNvGrpSpPr/>
          <p:nvPr/>
        </p:nvGrpSpPr>
        <p:grpSpPr>
          <a:xfrm rot="9050597">
            <a:off x="4813463" y="1313173"/>
            <a:ext cx="1359571" cy="1359571"/>
            <a:chOff x="885403" y="1571142"/>
            <a:chExt cx="2598600" cy="2598600"/>
          </a:xfrm>
        </p:grpSpPr>
        <p:sp>
          <p:nvSpPr>
            <p:cNvPr id="1654" name="Google Shape;1654;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42"/>
          <p:cNvGrpSpPr/>
          <p:nvPr/>
        </p:nvGrpSpPr>
        <p:grpSpPr>
          <a:xfrm>
            <a:off x="1047565" y="3210636"/>
            <a:ext cx="635477" cy="633411"/>
            <a:chOff x="6039282" y="1042577"/>
            <a:chExt cx="734315" cy="731929"/>
          </a:xfrm>
        </p:grpSpPr>
        <p:sp>
          <p:nvSpPr>
            <p:cNvPr id="1658" name="Google Shape;1658;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 name="Google Shape;1679;p42"/>
          <p:cNvGrpSpPr/>
          <p:nvPr/>
        </p:nvGrpSpPr>
        <p:grpSpPr>
          <a:xfrm rot="3938964">
            <a:off x="686008" y="2852262"/>
            <a:ext cx="1359428" cy="1359428"/>
            <a:chOff x="885403" y="1571142"/>
            <a:chExt cx="2598600" cy="2598600"/>
          </a:xfrm>
        </p:grpSpPr>
        <p:sp>
          <p:nvSpPr>
            <p:cNvPr id="1680" name="Google Shape;1680;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9" name="Google Shape;1709;p42"/>
          <p:cNvSpPr txBox="1"/>
          <p:nvPr/>
        </p:nvSpPr>
        <p:spPr>
          <a:xfrm>
            <a:off x="6238525" y="1790024"/>
            <a:ext cx="2074800" cy="633300"/>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IE"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rPr>
              <a:t>E</a:t>
            </a:r>
            <a:r>
              <a:rPr lang="en-GB"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rPr>
              <a:t>g. </a:t>
            </a:r>
            <a:r>
              <a:rPr lang="en-IE"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rPr>
              <a:t>T</a:t>
            </a:r>
            <a:r>
              <a:rPr lang="en-GB"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rPr>
              <a:t>urnelling tcp traffic over ICMP using ptunnel proxy</a:t>
            </a:r>
            <a:endParaRPr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endParaRPr>
          </a:p>
        </p:txBody>
      </p:sp>
      <p:sp>
        <p:nvSpPr>
          <p:cNvPr id="1711" name="Google Shape;1711;p42"/>
          <p:cNvSpPr txBox="1"/>
          <p:nvPr/>
        </p:nvSpPr>
        <p:spPr>
          <a:xfrm>
            <a:off x="2225366" y="1532106"/>
            <a:ext cx="2500938" cy="315271"/>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GB" sz="1800" b="1" dirty="0">
                <a:solidFill>
                  <a:srgbClr val="F3F3F3"/>
                </a:solidFill>
                <a:latin typeface="Rajdhani" panose="020F0502020204030204"/>
                <a:ea typeface="Rajdhani" panose="020F0502020204030204"/>
                <a:cs typeface="Rajdhani" panose="020F0502020204030204"/>
                <a:sym typeface="Rajdhani" panose="020F0502020204030204"/>
              </a:rPr>
              <a:t>Enterprise Data Exfiltration</a:t>
            </a:r>
            <a:endParaRPr sz="1800" b="1" dirty="0">
              <a:solidFill>
                <a:srgbClr val="F3F3F3"/>
              </a:solidFill>
              <a:latin typeface="Rajdhani" panose="020F0502020204030204"/>
              <a:ea typeface="Rajdhani" panose="020F0502020204030204"/>
              <a:cs typeface="Rajdhani" panose="020F0502020204030204"/>
              <a:sym typeface="Rajdhani" panose="020F0502020204030204"/>
            </a:endParaRPr>
          </a:p>
        </p:txBody>
      </p:sp>
      <p:sp>
        <p:nvSpPr>
          <p:cNvPr id="1712" name="Google Shape;1712;p42"/>
          <p:cNvSpPr txBox="1"/>
          <p:nvPr/>
        </p:nvSpPr>
        <p:spPr>
          <a:xfrm>
            <a:off x="2055791" y="3096275"/>
            <a:ext cx="2074800"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GB" sz="1800" b="1" dirty="0">
                <a:solidFill>
                  <a:srgbClr val="F3F3F3"/>
                </a:solidFill>
                <a:latin typeface="Rajdhani" panose="020F0502020204030204"/>
                <a:ea typeface="Rajdhani" panose="020F0502020204030204"/>
                <a:cs typeface="Rajdhani" panose="020F0502020204030204"/>
                <a:sym typeface="Rajdhani" panose="020F0502020204030204"/>
              </a:rPr>
              <a:t>Botnets, backdoors and reverse shells </a:t>
            </a:r>
            <a:endParaRPr sz="1800" b="1" dirty="0">
              <a:solidFill>
                <a:srgbClr val="F3F3F3"/>
              </a:solidFill>
              <a:latin typeface="Rajdhani" panose="020F0502020204030204"/>
              <a:ea typeface="Rajdhani" panose="020F0502020204030204"/>
              <a:cs typeface="Rajdhani" panose="020F0502020204030204"/>
              <a:sym typeface="Rajdhani" panose="020F0502020204030204"/>
            </a:endParaRPr>
          </a:p>
        </p:txBody>
      </p:sp>
      <p:sp>
        <p:nvSpPr>
          <p:cNvPr id="1713" name="Google Shape;1713;p42"/>
          <p:cNvSpPr txBox="1"/>
          <p:nvPr/>
        </p:nvSpPr>
        <p:spPr>
          <a:xfrm>
            <a:off x="6238525" y="1565500"/>
            <a:ext cx="2074800"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GB" sz="1800" b="1" dirty="0">
                <a:solidFill>
                  <a:srgbClr val="F3F3F3"/>
                </a:solidFill>
                <a:latin typeface="Rajdhani" panose="020F0502020204030204"/>
                <a:ea typeface="Rajdhani" panose="020F0502020204030204"/>
                <a:cs typeface="Rajdhani" panose="020F0502020204030204"/>
                <a:sym typeface="Rajdhani" panose="020F0502020204030204"/>
              </a:rPr>
              <a:t>Firewall Bypass</a:t>
            </a:r>
            <a:endParaRPr sz="1800" b="1" dirty="0">
              <a:solidFill>
                <a:srgbClr val="F3F3F3"/>
              </a:solidFill>
              <a:latin typeface="Rajdhani" panose="020F0502020204030204"/>
              <a:ea typeface="Rajdhani" panose="020F0502020204030204"/>
              <a:cs typeface="Rajdhani" panose="020F0502020204030204"/>
              <a:sym typeface="Rajdhani" panose="020F0502020204030204"/>
            </a:endParaRPr>
          </a:p>
        </p:txBody>
      </p:sp>
    </p:spTree>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42"/>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E" dirty="0"/>
              <a:t>Detection and Mitigation</a:t>
            </a:r>
            <a:endParaRPr dirty="0"/>
          </a:p>
        </p:txBody>
      </p:sp>
      <p:sp>
        <p:nvSpPr>
          <p:cNvPr id="1603" name="Google Shape;1603;p42"/>
          <p:cNvSpPr txBox="1"/>
          <p:nvPr/>
        </p:nvSpPr>
        <p:spPr>
          <a:xfrm>
            <a:off x="2105347" y="2027791"/>
            <a:ext cx="2074800" cy="633300"/>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IE"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rPr>
              <a:t>T</a:t>
            </a:r>
            <a:r>
              <a:rPr lang="en-GB"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rPr>
              <a:t>o identify packet signatures of common typ</a:t>
            </a:r>
            <a:r>
              <a:rPr lang="en-IE"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rPr>
              <a:t>es </a:t>
            </a:r>
            <a:endParaRPr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endParaRPr>
          </a:p>
        </p:txBody>
      </p:sp>
      <p:sp>
        <p:nvSpPr>
          <p:cNvPr id="1604" name="Google Shape;1604;p42"/>
          <p:cNvSpPr txBox="1"/>
          <p:nvPr/>
        </p:nvSpPr>
        <p:spPr>
          <a:xfrm>
            <a:off x="2072577" y="3590080"/>
            <a:ext cx="2074800" cy="633300"/>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IE" dirty="0" err="1">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rPr>
              <a:t>Analyzing</a:t>
            </a:r>
            <a:r>
              <a:rPr lang="en-IE"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rPr>
              <a:t> packet variation size, header size variation and </a:t>
            </a:r>
            <a:r>
              <a:rPr lang="en-IE" dirty="0" err="1">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rPr>
              <a:t>bandwith</a:t>
            </a:r>
            <a:r>
              <a:rPr lang="en-IE"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rPr>
              <a:t> use vs time of day</a:t>
            </a:r>
            <a:endParaRPr lang="en-GB"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endParaRPr>
          </a:p>
          <a:p>
            <a:pPr marL="0" lvl="0" indent="0" algn="l" rtl="0">
              <a:spcBef>
                <a:spcPts val="0"/>
              </a:spcBef>
              <a:spcAft>
                <a:spcPts val="1600"/>
              </a:spcAft>
              <a:buNone/>
            </a:pPr>
            <a:endParaRPr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endParaRPr>
          </a:p>
        </p:txBody>
      </p:sp>
      <p:grpSp>
        <p:nvGrpSpPr>
          <p:cNvPr id="1605" name="Google Shape;1605;p42"/>
          <p:cNvGrpSpPr/>
          <p:nvPr/>
        </p:nvGrpSpPr>
        <p:grpSpPr>
          <a:xfrm>
            <a:off x="1047565" y="1676257"/>
            <a:ext cx="635477" cy="633411"/>
            <a:chOff x="6039282" y="1042577"/>
            <a:chExt cx="734315" cy="731929"/>
          </a:xfrm>
        </p:grpSpPr>
        <p:sp>
          <p:nvSpPr>
            <p:cNvPr id="1606" name="Google Shape;1606;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42"/>
          <p:cNvGrpSpPr/>
          <p:nvPr/>
        </p:nvGrpSpPr>
        <p:grpSpPr>
          <a:xfrm>
            <a:off x="685928" y="1318008"/>
            <a:ext cx="1359588" cy="1359588"/>
            <a:chOff x="885403" y="1571142"/>
            <a:chExt cx="2598600" cy="2598600"/>
          </a:xfrm>
        </p:grpSpPr>
        <p:sp>
          <p:nvSpPr>
            <p:cNvPr id="1628" name="Google Shape;1628;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1631;p42"/>
          <p:cNvGrpSpPr/>
          <p:nvPr/>
        </p:nvGrpSpPr>
        <p:grpSpPr>
          <a:xfrm>
            <a:off x="5175119" y="1676257"/>
            <a:ext cx="635477" cy="633411"/>
            <a:chOff x="6039282" y="1042577"/>
            <a:chExt cx="734315" cy="731929"/>
          </a:xfrm>
        </p:grpSpPr>
        <p:sp>
          <p:nvSpPr>
            <p:cNvPr id="1632" name="Google Shape;1632;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42"/>
          <p:cNvGrpSpPr/>
          <p:nvPr/>
        </p:nvGrpSpPr>
        <p:grpSpPr>
          <a:xfrm rot="9050597">
            <a:off x="4813463" y="1313173"/>
            <a:ext cx="1359571" cy="1359571"/>
            <a:chOff x="885403" y="1571142"/>
            <a:chExt cx="2598600" cy="2598600"/>
          </a:xfrm>
        </p:grpSpPr>
        <p:sp>
          <p:nvSpPr>
            <p:cNvPr id="1654" name="Google Shape;1654;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42"/>
          <p:cNvGrpSpPr/>
          <p:nvPr/>
        </p:nvGrpSpPr>
        <p:grpSpPr>
          <a:xfrm>
            <a:off x="1047565" y="3210636"/>
            <a:ext cx="635477" cy="633411"/>
            <a:chOff x="6039282" y="1042577"/>
            <a:chExt cx="734315" cy="731929"/>
          </a:xfrm>
        </p:grpSpPr>
        <p:sp>
          <p:nvSpPr>
            <p:cNvPr id="1658" name="Google Shape;1658;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 name="Google Shape;1679;p42"/>
          <p:cNvGrpSpPr/>
          <p:nvPr/>
        </p:nvGrpSpPr>
        <p:grpSpPr>
          <a:xfrm rot="3938964">
            <a:off x="686008" y="2852262"/>
            <a:ext cx="1359428" cy="1359428"/>
            <a:chOff x="885403" y="1571142"/>
            <a:chExt cx="2598600" cy="2598600"/>
          </a:xfrm>
        </p:grpSpPr>
        <p:sp>
          <p:nvSpPr>
            <p:cNvPr id="1680" name="Google Shape;1680;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9" name="Google Shape;1709;p42"/>
          <p:cNvSpPr txBox="1"/>
          <p:nvPr/>
        </p:nvSpPr>
        <p:spPr>
          <a:xfrm>
            <a:off x="6238525" y="1790024"/>
            <a:ext cx="2074800" cy="633300"/>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IE"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rPr>
              <a:t>E</a:t>
            </a:r>
            <a:r>
              <a:rPr lang="en-GB"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rPr>
              <a:t>g. </a:t>
            </a:r>
            <a:r>
              <a:rPr lang="en-IE"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rPr>
              <a:t>T</a:t>
            </a:r>
            <a:r>
              <a:rPr lang="en-GB"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rPr>
              <a:t>urnelling tcp traffic over ICMP using ptunnel proxy</a:t>
            </a:r>
            <a:endParaRPr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endParaRPr>
          </a:p>
        </p:txBody>
      </p:sp>
      <p:sp>
        <p:nvSpPr>
          <p:cNvPr id="1711" name="Google Shape;1711;p42"/>
          <p:cNvSpPr txBox="1"/>
          <p:nvPr/>
        </p:nvSpPr>
        <p:spPr>
          <a:xfrm>
            <a:off x="2005225" y="1565500"/>
            <a:ext cx="2500938" cy="315271"/>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IE" sz="1800" b="1" dirty="0">
                <a:solidFill>
                  <a:srgbClr val="F3F3F3"/>
                </a:solidFill>
                <a:latin typeface="Rajdhani" panose="020F0502020204030204"/>
                <a:ea typeface="Rajdhani" panose="020F0502020204030204"/>
                <a:cs typeface="Rajdhani" panose="020F0502020204030204"/>
                <a:sym typeface="Rajdhani" panose="020F0502020204030204"/>
              </a:rPr>
              <a:t>IDS Packet Signatures</a:t>
            </a:r>
            <a:endParaRPr sz="1800" b="1" dirty="0">
              <a:solidFill>
                <a:srgbClr val="F3F3F3"/>
              </a:solidFill>
              <a:latin typeface="Rajdhani" panose="020F0502020204030204"/>
              <a:ea typeface="Rajdhani" panose="020F0502020204030204"/>
              <a:cs typeface="Rajdhani" panose="020F0502020204030204"/>
              <a:sym typeface="Rajdhani" panose="020F0502020204030204"/>
            </a:endParaRPr>
          </a:p>
        </p:txBody>
      </p:sp>
      <p:sp>
        <p:nvSpPr>
          <p:cNvPr id="1712" name="Google Shape;1712;p42"/>
          <p:cNvSpPr txBox="1"/>
          <p:nvPr/>
        </p:nvSpPr>
        <p:spPr>
          <a:xfrm>
            <a:off x="2055791" y="3096275"/>
            <a:ext cx="2074800"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GB" sz="1800" b="1" dirty="0">
                <a:solidFill>
                  <a:srgbClr val="F3F3F3"/>
                </a:solidFill>
                <a:latin typeface="Rajdhani" panose="020F0502020204030204"/>
                <a:ea typeface="Rajdhani" panose="020F0502020204030204"/>
                <a:cs typeface="Rajdhani" panose="020F0502020204030204"/>
                <a:sym typeface="Rajdhani" panose="020F0502020204030204"/>
              </a:rPr>
              <a:t>Traffic Anomaly Detction </a:t>
            </a:r>
            <a:endParaRPr sz="1800" b="1" dirty="0">
              <a:solidFill>
                <a:srgbClr val="F3F3F3"/>
              </a:solidFill>
              <a:latin typeface="Rajdhani" panose="020F0502020204030204"/>
              <a:ea typeface="Rajdhani" panose="020F0502020204030204"/>
              <a:cs typeface="Rajdhani" panose="020F0502020204030204"/>
              <a:sym typeface="Rajdhani" panose="020F0502020204030204"/>
            </a:endParaRPr>
          </a:p>
        </p:txBody>
      </p:sp>
      <p:sp>
        <p:nvSpPr>
          <p:cNvPr id="1713" name="Google Shape;1713;p42"/>
          <p:cNvSpPr txBox="1"/>
          <p:nvPr/>
        </p:nvSpPr>
        <p:spPr>
          <a:xfrm>
            <a:off x="6152440" y="1479488"/>
            <a:ext cx="2074800"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GB" sz="1800" b="1" dirty="0">
                <a:solidFill>
                  <a:srgbClr val="F3F3F3"/>
                </a:solidFill>
                <a:latin typeface="Rajdhani" panose="020F0502020204030204"/>
                <a:ea typeface="Rajdhani" panose="020F0502020204030204"/>
                <a:cs typeface="Rajdhani" panose="020F0502020204030204"/>
                <a:sym typeface="Rajdhani" panose="020F0502020204030204"/>
              </a:rPr>
              <a:t>Firewall Bypass</a:t>
            </a:r>
            <a:endParaRPr sz="1800" b="1" dirty="0">
              <a:solidFill>
                <a:srgbClr val="F3F3F3"/>
              </a:solidFill>
              <a:latin typeface="Rajdhani" panose="020F0502020204030204"/>
              <a:ea typeface="Rajdhani" panose="020F0502020204030204"/>
              <a:cs typeface="Rajdhani" panose="020F0502020204030204"/>
              <a:sym typeface="Rajdhani" panose="020F0502020204030204"/>
            </a:endParaRPr>
          </a:p>
        </p:txBody>
      </p:sp>
    </p:spTree>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42"/>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E" dirty="0"/>
              <a:t>Detection and Mitigation</a:t>
            </a:r>
            <a:endParaRPr dirty="0"/>
          </a:p>
        </p:txBody>
      </p:sp>
      <p:sp>
        <p:nvSpPr>
          <p:cNvPr id="1603" name="Google Shape;1603;p42"/>
          <p:cNvSpPr txBox="1"/>
          <p:nvPr/>
        </p:nvSpPr>
        <p:spPr>
          <a:xfrm>
            <a:off x="2105347" y="2027791"/>
            <a:ext cx="2074800" cy="633300"/>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GB"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rPr>
              <a:t>Most popular- Exfiltrate from protected network</a:t>
            </a:r>
            <a:endParaRPr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endParaRPr>
          </a:p>
        </p:txBody>
      </p:sp>
      <p:sp>
        <p:nvSpPr>
          <p:cNvPr id="1604" name="Google Shape;1604;p42"/>
          <p:cNvSpPr txBox="1"/>
          <p:nvPr/>
        </p:nvSpPr>
        <p:spPr>
          <a:xfrm>
            <a:off x="2072577" y="3590080"/>
            <a:ext cx="2074800" cy="633300"/>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GB"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rPr>
              <a:t>Some Botnets use protocol channels to shealthily communicate to C&amp;C. </a:t>
            </a:r>
          </a:p>
          <a:p>
            <a:pPr marL="0" lvl="0" indent="0" algn="l" rtl="0">
              <a:spcBef>
                <a:spcPts val="0"/>
              </a:spcBef>
              <a:spcAft>
                <a:spcPts val="1600"/>
              </a:spcAft>
              <a:buNone/>
            </a:pPr>
            <a:endParaRPr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endParaRPr>
          </a:p>
        </p:txBody>
      </p:sp>
      <p:grpSp>
        <p:nvGrpSpPr>
          <p:cNvPr id="1605" name="Google Shape;1605;p42"/>
          <p:cNvGrpSpPr/>
          <p:nvPr/>
        </p:nvGrpSpPr>
        <p:grpSpPr>
          <a:xfrm>
            <a:off x="1047565" y="1676257"/>
            <a:ext cx="635477" cy="633411"/>
            <a:chOff x="6039282" y="1042577"/>
            <a:chExt cx="734315" cy="731929"/>
          </a:xfrm>
        </p:grpSpPr>
        <p:sp>
          <p:nvSpPr>
            <p:cNvPr id="1606" name="Google Shape;1606;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42"/>
          <p:cNvGrpSpPr/>
          <p:nvPr/>
        </p:nvGrpSpPr>
        <p:grpSpPr>
          <a:xfrm>
            <a:off x="685928" y="1318008"/>
            <a:ext cx="1359588" cy="1359588"/>
            <a:chOff x="885403" y="1571142"/>
            <a:chExt cx="2598600" cy="2598600"/>
          </a:xfrm>
        </p:grpSpPr>
        <p:sp>
          <p:nvSpPr>
            <p:cNvPr id="1628" name="Google Shape;1628;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1631;p42"/>
          <p:cNvGrpSpPr/>
          <p:nvPr/>
        </p:nvGrpSpPr>
        <p:grpSpPr>
          <a:xfrm>
            <a:off x="5175119" y="1676257"/>
            <a:ext cx="635477" cy="633411"/>
            <a:chOff x="6039282" y="1042577"/>
            <a:chExt cx="734315" cy="731929"/>
          </a:xfrm>
        </p:grpSpPr>
        <p:sp>
          <p:nvSpPr>
            <p:cNvPr id="1632" name="Google Shape;1632;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42"/>
          <p:cNvGrpSpPr/>
          <p:nvPr/>
        </p:nvGrpSpPr>
        <p:grpSpPr>
          <a:xfrm rot="9050597">
            <a:off x="4813463" y="1313173"/>
            <a:ext cx="1359571" cy="1359571"/>
            <a:chOff x="885403" y="1571142"/>
            <a:chExt cx="2598600" cy="2598600"/>
          </a:xfrm>
        </p:grpSpPr>
        <p:sp>
          <p:nvSpPr>
            <p:cNvPr id="1654" name="Google Shape;1654;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42"/>
          <p:cNvGrpSpPr/>
          <p:nvPr/>
        </p:nvGrpSpPr>
        <p:grpSpPr>
          <a:xfrm>
            <a:off x="1047565" y="3210636"/>
            <a:ext cx="635477" cy="633411"/>
            <a:chOff x="6039282" y="1042577"/>
            <a:chExt cx="734315" cy="731929"/>
          </a:xfrm>
        </p:grpSpPr>
        <p:sp>
          <p:nvSpPr>
            <p:cNvPr id="1658" name="Google Shape;1658;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 name="Google Shape;1679;p42"/>
          <p:cNvGrpSpPr/>
          <p:nvPr/>
        </p:nvGrpSpPr>
        <p:grpSpPr>
          <a:xfrm rot="3938964">
            <a:off x="686008" y="2852262"/>
            <a:ext cx="1359428" cy="1359428"/>
            <a:chOff x="885403" y="1571142"/>
            <a:chExt cx="2598600" cy="2598600"/>
          </a:xfrm>
        </p:grpSpPr>
        <p:sp>
          <p:nvSpPr>
            <p:cNvPr id="1680" name="Google Shape;1680;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9" name="Google Shape;1709;p42"/>
          <p:cNvSpPr txBox="1"/>
          <p:nvPr/>
        </p:nvSpPr>
        <p:spPr>
          <a:xfrm>
            <a:off x="6238525" y="1790024"/>
            <a:ext cx="2074800" cy="633300"/>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IE"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rPr>
              <a:t>E</a:t>
            </a:r>
            <a:r>
              <a:rPr lang="en-GB"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rPr>
              <a:t>g. </a:t>
            </a:r>
            <a:r>
              <a:rPr lang="en-IE"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rPr>
              <a:t>T</a:t>
            </a:r>
            <a:r>
              <a:rPr lang="en-GB"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rPr>
              <a:t>urnelling tcp traffic over ICMP using ptunnel proxy</a:t>
            </a:r>
            <a:endParaRPr dirty="0">
              <a:solidFill>
                <a:srgbClr val="F3F3F3"/>
              </a:solidFill>
              <a:latin typeface="Fira Sans Condensed Light" panose="020F0502020204030204"/>
              <a:ea typeface="Fira Sans Condensed Light" panose="020F0502020204030204"/>
              <a:cs typeface="Fira Sans Condensed Light" panose="020F0502020204030204"/>
              <a:sym typeface="Fira Sans Condensed Light" panose="020F0502020204030204"/>
            </a:endParaRPr>
          </a:p>
        </p:txBody>
      </p:sp>
      <p:sp>
        <p:nvSpPr>
          <p:cNvPr id="1711" name="Google Shape;1711;p42"/>
          <p:cNvSpPr txBox="1"/>
          <p:nvPr/>
        </p:nvSpPr>
        <p:spPr>
          <a:xfrm>
            <a:off x="2225366" y="1532106"/>
            <a:ext cx="2500938" cy="315271"/>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GB" sz="1800" b="1" dirty="0">
                <a:solidFill>
                  <a:srgbClr val="F3F3F3"/>
                </a:solidFill>
                <a:latin typeface="Rajdhani" panose="020F0502020204030204"/>
                <a:ea typeface="Rajdhani" panose="020F0502020204030204"/>
                <a:cs typeface="Rajdhani" panose="020F0502020204030204"/>
                <a:sym typeface="Rajdhani" panose="020F0502020204030204"/>
              </a:rPr>
              <a:t>Enterprise Data Exfiltration</a:t>
            </a:r>
            <a:endParaRPr sz="1800" b="1" dirty="0">
              <a:solidFill>
                <a:srgbClr val="F3F3F3"/>
              </a:solidFill>
              <a:latin typeface="Rajdhani" panose="020F0502020204030204"/>
              <a:ea typeface="Rajdhani" panose="020F0502020204030204"/>
              <a:cs typeface="Rajdhani" panose="020F0502020204030204"/>
              <a:sym typeface="Rajdhani" panose="020F0502020204030204"/>
            </a:endParaRPr>
          </a:p>
        </p:txBody>
      </p:sp>
      <p:sp>
        <p:nvSpPr>
          <p:cNvPr id="1712" name="Google Shape;1712;p42"/>
          <p:cNvSpPr txBox="1"/>
          <p:nvPr/>
        </p:nvSpPr>
        <p:spPr>
          <a:xfrm>
            <a:off x="2055791" y="3096275"/>
            <a:ext cx="2074800"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GB" sz="1800" b="1" dirty="0">
                <a:solidFill>
                  <a:srgbClr val="F3F3F3"/>
                </a:solidFill>
                <a:latin typeface="Rajdhani" panose="020F0502020204030204"/>
                <a:ea typeface="Rajdhani" panose="020F0502020204030204"/>
                <a:cs typeface="Rajdhani" panose="020F0502020204030204"/>
                <a:sym typeface="Rajdhani" panose="020F0502020204030204"/>
              </a:rPr>
              <a:t>Botnets, backdoors and reverse shells </a:t>
            </a:r>
            <a:endParaRPr sz="1800" b="1" dirty="0">
              <a:solidFill>
                <a:srgbClr val="F3F3F3"/>
              </a:solidFill>
              <a:latin typeface="Rajdhani" panose="020F0502020204030204"/>
              <a:ea typeface="Rajdhani" panose="020F0502020204030204"/>
              <a:cs typeface="Rajdhani" panose="020F0502020204030204"/>
              <a:sym typeface="Rajdhani" panose="020F0502020204030204"/>
            </a:endParaRPr>
          </a:p>
        </p:txBody>
      </p:sp>
      <p:sp>
        <p:nvSpPr>
          <p:cNvPr id="1713" name="Google Shape;1713;p42"/>
          <p:cNvSpPr txBox="1"/>
          <p:nvPr/>
        </p:nvSpPr>
        <p:spPr>
          <a:xfrm>
            <a:off x="6238525" y="1565500"/>
            <a:ext cx="2074800"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GB" sz="1800" b="1" dirty="0">
                <a:solidFill>
                  <a:srgbClr val="F3F3F3"/>
                </a:solidFill>
                <a:latin typeface="Rajdhani" panose="020F0502020204030204"/>
                <a:ea typeface="Rajdhani" panose="020F0502020204030204"/>
                <a:cs typeface="Rajdhani" panose="020F0502020204030204"/>
                <a:sym typeface="Rajdhani" panose="020F0502020204030204"/>
              </a:rPr>
              <a:t>Firewall Bypass</a:t>
            </a:r>
            <a:endParaRPr sz="1800" b="1" dirty="0">
              <a:solidFill>
                <a:srgbClr val="F3F3F3"/>
              </a:solidFill>
              <a:latin typeface="Rajdhani" panose="020F0502020204030204"/>
              <a:ea typeface="Rajdhani" panose="020F0502020204030204"/>
              <a:cs typeface="Rajdhani" panose="020F0502020204030204"/>
              <a:sym typeface="Rajdhani" panose="020F0502020204030204"/>
            </a:endParaRPr>
          </a:p>
        </p:txBody>
      </p:sp>
    </p:spTree>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767"/>
        <p:cNvGrpSpPr/>
        <p:nvPr/>
      </p:nvGrpSpPr>
      <p:grpSpPr>
        <a:xfrm>
          <a:off x="0" y="0"/>
          <a:ext cx="0" cy="0"/>
          <a:chOff x="0" y="0"/>
          <a:chExt cx="0" cy="0"/>
        </a:xfrm>
      </p:grpSpPr>
      <p:sp>
        <p:nvSpPr>
          <p:cNvPr id="1768" name="Google Shape;1768;p46"/>
          <p:cNvSpPr txBox="1">
            <a:spLocks noGrp="1"/>
          </p:cNvSpPr>
          <p:nvPr>
            <p:ph type="ctrTitle"/>
          </p:nvPr>
        </p:nvSpPr>
        <p:spPr>
          <a:xfrm>
            <a:off x="2562175" y="725400"/>
            <a:ext cx="4020000" cy="146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THANKS!</a:t>
            </a:r>
          </a:p>
        </p:txBody>
      </p:sp>
      <p:sp>
        <p:nvSpPr>
          <p:cNvPr id="1769" name="Google Shape;1769;p46"/>
          <p:cNvSpPr txBox="1">
            <a:spLocks noGrp="1"/>
          </p:cNvSpPr>
          <p:nvPr>
            <p:ph type="subTitle" idx="1"/>
          </p:nvPr>
        </p:nvSpPr>
        <p:spPr>
          <a:xfrm>
            <a:off x="2561975" y="2105100"/>
            <a:ext cx="4020000" cy="120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dirty="0">
                <a:solidFill>
                  <a:srgbClr val="F3F3F3"/>
                </a:solidFill>
              </a:rPr>
              <a:t>Do you have any questions?</a:t>
            </a:r>
            <a:endParaRPr dirty="0">
              <a:solidFill>
                <a:srgbClr val="F3F3F3"/>
              </a:solidFill>
            </a:endParaRPr>
          </a:p>
          <a:p>
            <a:pPr marL="0" lvl="0" indent="0" algn="ctr" rtl="0">
              <a:spcBef>
                <a:spcPts val="0"/>
              </a:spcBef>
              <a:spcAft>
                <a:spcPts val="0"/>
              </a:spcAft>
              <a:buClr>
                <a:schemeClr val="dk1"/>
              </a:buClr>
              <a:buSzPts val="1100"/>
              <a:buFont typeface="Arial" panose="020B0604020202020204"/>
              <a:buNone/>
            </a:pPr>
            <a:endParaRPr dirty="0">
              <a:solidFill>
                <a:srgbClr val="F3F3F3"/>
              </a:solidFill>
            </a:endParaRPr>
          </a:p>
          <a:p>
            <a:pPr marL="0" lvl="0" indent="0" algn="ctr" rtl="0">
              <a:spcBef>
                <a:spcPts val="0"/>
              </a:spcBef>
              <a:spcAft>
                <a:spcPts val="0"/>
              </a:spcAft>
              <a:buClr>
                <a:schemeClr val="dk1"/>
              </a:buClr>
              <a:buSzPts val="1100"/>
              <a:buFont typeface="Arial" panose="020B0604020202020204"/>
              <a:buNone/>
            </a:pPr>
            <a:r>
              <a:rPr lang="en-GB" dirty="0"/>
              <a:t>joel@smarttech247.com</a:t>
            </a:r>
            <a:endParaRPr dirty="0">
              <a:solidFill>
                <a:srgbClr val="F3F3F3"/>
              </a:solidFill>
            </a:endParaRPr>
          </a:p>
          <a:p>
            <a:pPr marL="0" lvl="0" indent="0" algn="ctr" rtl="0">
              <a:spcBef>
                <a:spcPts val="0"/>
              </a:spcBef>
              <a:spcAft>
                <a:spcPts val="0"/>
              </a:spcAft>
              <a:buClr>
                <a:schemeClr val="dk1"/>
              </a:buClr>
              <a:buSzPts val="1100"/>
              <a:buFont typeface="Arial" panose="020B0604020202020204"/>
              <a:buNone/>
            </a:pPr>
            <a:endParaRPr dirty="0">
              <a:solidFill>
                <a:srgbClr val="F3F3F3"/>
              </a:solidFill>
            </a:endParaRPr>
          </a:p>
        </p:txBody>
      </p:sp>
      <p:sp>
        <p:nvSpPr>
          <p:cNvPr id="1770" name="Google Shape;1770;p46"/>
          <p:cNvSpPr txBox="1"/>
          <p:nvPr/>
        </p:nvSpPr>
        <p:spPr>
          <a:xfrm>
            <a:off x="3500975" y="4280644"/>
            <a:ext cx="2142000" cy="235800"/>
          </a:xfrm>
          <a:prstGeom prst="rect">
            <a:avLst/>
          </a:prstGeom>
          <a:noFill/>
          <a:ln>
            <a:noFill/>
          </a:ln>
        </p:spPr>
        <p:txBody>
          <a:bodyPr spcFirstLastPara="1" wrap="square" lIns="91425" tIns="91425" rIns="91425" bIns="91425" anchor="b" anchorCtr="0">
            <a:noAutofit/>
          </a:bodyPr>
          <a:lstStyle/>
          <a:p>
            <a:pPr marL="0" marR="0" lvl="0" indent="0" algn="ctr" defTabSz="914400" rtl="0" eaLnBrk="1" fontAlgn="auto" latinLnBrk="0" hangingPunct="1">
              <a:lnSpc>
                <a:spcPct val="100000"/>
              </a:lnSpc>
              <a:spcBef>
                <a:spcPts val="300"/>
              </a:spcBef>
              <a:spcAft>
                <a:spcPts val="0"/>
              </a:spcAft>
              <a:buClr>
                <a:srgbClr val="000000"/>
              </a:buClr>
              <a:buSzTx/>
              <a:buFont typeface="Arial" panose="020B0604020202020204"/>
              <a:buNone/>
              <a:defRPr/>
            </a:pPr>
            <a:r>
              <a:rPr kumimoji="0" lang="en-GB" sz="900" b="0" i="0" u="none" strike="noStrike" kern="0" cap="none" spc="0" normalizeH="0" baseline="0" noProof="0">
                <a:ln>
                  <a:noFill/>
                </a:ln>
                <a:solidFill>
                  <a:srgbClr val="F3F3F3"/>
                </a:solidFill>
                <a:effectLst/>
                <a:uLnTx/>
                <a:uFillTx/>
                <a:latin typeface="Fira Sans Condensed Light" panose="020F0502020204030204"/>
                <a:ea typeface="Fira Sans Condensed Light" panose="020F0502020204030204"/>
                <a:cs typeface="Fira Sans Condensed Light" panose="020F0502020204030204"/>
                <a:sym typeface="Fira Sans Condensed Light" panose="020F0502020204030204"/>
              </a:rPr>
              <a:t>Please keep this slide for attribution.</a:t>
            </a:r>
            <a:endParaRPr kumimoji="0" sz="900" b="0" i="0" u="none" strike="noStrike" kern="0" cap="none" spc="0" normalizeH="0" baseline="0" noProof="0">
              <a:ln>
                <a:noFill/>
              </a:ln>
              <a:solidFill>
                <a:srgbClr val="F3F3F3"/>
              </a:solidFill>
              <a:effectLst/>
              <a:uLnTx/>
              <a:uFillTx/>
              <a:latin typeface="Fira Sans Condensed Light" panose="020F0502020204030204"/>
              <a:ea typeface="Fira Sans Condensed Light" panose="020F0502020204030204"/>
              <a:cs typeface="Fira Sans Condensed Light" panose="020F0502020204030204"/>
              <a:sym typeface="Fira Sans Condensed Light" panose="020F050202020403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dirty="0">
                <a:solidFill>
                  <a:srgbClr val="F3F3F3"/>
                </a:solidFill>
              </a:rPr>
              <a:t>CONTENTS OF THIS TALK</a:t>
            </a:r>
            <a:endParaRPr sz="3000" dirty="0">
              <a:solidFill>
                <a:srgbClr val="F3F3F3"/>
              </a:solidFill>
            </a:endParaRPr>
          </a:p>
        </p:txBody>
      </p:sp>
      <p:sp>
        <p:nvSpPr>
          <p:cNvPr id="110" name="Google Shape;110;p25"/>
          <p:cNvSpPr txBox="1">
            <a:spLocks noGrp="1"/>
          </p:cNvSpPr>
          <p:nvPr>
            <p:ph type="body" idx="1"/>
          </p:nvPr>
        </p:nvSpPr>
        <p:spPr>
          <a:xfrm>
            <a:off x="720000" y="1152475"/>
            <a:ext cx="7704000" cy="3606000"/>
          </a:xfrm>
          <a:prstGeom prst="rect">
            <a:avLst/>
          </a:prstGeom>
          <a:solidFill>
            <a:srgbClr val="0C343D">
              <a:alpha val="56699"/>
            </a:srgbClr>
          </a:solidFill>
        </p:spPr>
        <p:txBody>
          <a:bodyPr spcFirstLastPara="1" wrap="square" lIns="234000" tIns="234000" rIns="234000" bIns="91425" anchor="t" anchorCtr="0">
            <a:noAutofit/>
          </a:bodyPr>
          <a:lstStyle/>
          <a:p>
            <a:pPr marL="0" lvl="0" indent="0" algn="l" rtl="0">
              <a:spcBef>
                <a:spcPts val="0"/>
              </a:spcBef>
              <a:spcAft>
                <a:spcPts val="0"/>
              </a:spcAft>
              <a:buNone/>
            </a:pPr>
            <a:r>
              <a:rPr lang="en-GB" sz="2000" dirty="0">
                <a:solidFill>
                  <a:srgbClr val="F3F3F3"/>
                </a:solidFill>
              </a:rPr>
              <a:t>Here’s how this talk would go:</a:t>
            </a:r>
            <a:endParaRPr sz="2000" dirty="0">
              <a:solidFill>
                <a:srgbClr val="F3F3F3"/>
              </a:solidFill>
            </a:endParaRPr>
          </a:p>
          <a:p>
            <a:pPr marL="0" lvl="0" indent="0" algn="l" rtl="0">
              <a:spcBef>
                <a:spcPts val="0"/>
              </a:spcBef>
              <a:spcAft>
                <a:spcPts val="0"/>
              </a:spcAft>
              <a:buNone/>
            </a:pPr>
            <a:endParaRPr sz="2000" dirty="0">
              <a:solidFill>
                <a:srgbClr val="F3F3F3"/>
              </a:solidFill>
            </a:endParaRPr>
          </a:p>
          <a:p>
            <a:pPr marL="457200" lvl="0" indent="-311150" algn="l" rtl="0">
              <a:spcBef>
                <a:spcPts val="0"/>
              </a:spcBef>
              <a:spcAft>
                <a:spcPts val="0"/>
              </a:spcAft>
              <a:buClr>
                <a:srgbClr val="F3F3F3"/>
              </a:buClr>
              <a:buSzPts val="1300"/>
              <a:buAutoNum type="arabicPeriod"/>
            </a:pPr>
            <a:r>
              <a:rPr lang="en-GB" sz="2000" dirty="0">
                <a:solidFill>
                  <a:srgbClr val="F3F3F3"/>
                </a:solidFill>
              </a:rPr>
              <a:t>About the speaker</a:t>
            </a:r>
          </a:p>
          <a:p>
            <a:pPr marL="457200" lvl="0" indent="-311150" algn="l" rtl="0">
              <a:spcBef>
                <a:spcPts val="0"/>
              </a:spcBef>
              <a:spcAft>
                <a:spcPts val="0"/>
              </a:spcAft>
              <a:buClr>
                <a:srgbClr val="F3F3F3"/>
              </a:buClr>
              <a:buSzPts val="1300"/>
              <a:buAutoNum type="arabicPeriod"/>
            </a:pPr>
            <a:r>
              <a:rPr lang="en-GB" sz="2000" dirty="0"/>
              <a:t>Basic Preamble Information</a:t>
            </a:r>
          </a:p>
          <a:p>
            <a:pPr marL="457200" lvl="0" indent="-311150" algn="l" rtl="0">
              <a:spcBef>
                <a:spcPts val="0"/>
              </a:spcBef>
              <a:spcAft>
                <a:spcPts val="0"/>
              </a:spcAft>
              <a:buClr>
                <a:srgbClr val="F3F3F3"/>
              </a:buClr>
              <a:buSzPts val="1300"/>
              <a:buAutoNum type="arabicPeriod"/>
            </a:pPr>
            <a:r>
              <a:rPr lang="en-GB" sz="2000" dirty="0">
                <a:solidFill>
                  <a:srgbClr val="F3F3F3"/>
                </a:solidFill>
              </a:rPr>
              <a:t>What are covert channels</a:t>
            </a:r>
          </a:p>
          <a:p>
            <a:pPr marL="457200" lvl="0" indent="-311150" algn="l" rtl="0">
              <a:spcBef>
                <a:spcPts val="0"/>
              </a:spcBef>
              <a:spcAft>
                <a:spcPts val="0"/>
              </a:spcAft>
              <a:buClr>
                <a:srgbClr val="F3F3F3"/>
              </a:buClr>
              <a:buSzPts val="1300"/>
              <a:buAutoNum type="arabicPeriod"/>
            </a:pPr>
            <a:r>
              <a:rPr lang="en-GB" sz="2000" dirty="0">
                <a:solidFill>
                  <a:srgbClr val="F3F3F3"/>
                </a:solidFill>
              </a:rPr>
              <a:t>How Covert Channels work 		(With a Demo)</a:t>
            </a:r>
          </a:p>
          <a:p>
            <a:pPr marL="457200" lvl="0" indent="-311150" algn="l" rtl="0">
              <a:spcBef>
                <a:spcPts val="0"/>
              </a:spcBef>
              <a:spcAft>
                <a:spcPts val="0"/>
              </a:spcAft>
              <a:buClr>
                <a:srgbClr val="F3F3F3"/>
              </a:buClr>
              <a:buSzPts val="1300"/>
              <a:buAutoNum type="arabicPeriod"/>
            </a:pPr>
            <a:r>
              <a:rPr lang="en-GB" sz="2000" dirty="0"/>
              <a:t>Known Implementations</a:t>
            </a:r>
          </a:p>
          <a:p>
            <a:pPr marL="457200" lvl="0" indent="-311150" algn="l" rtl="0">
              <a:spcBef>
                <a:spcPts val="0"/>
              </a:spcBef>
              <a:spcAft>
                <a:spcPts val="0"/>
              </a:spcAft>
              <a:buClr>
                <a:srgbClr val="F3F3F3"/>
              </a:buClr>
              <a:buSzPts val="1300"/>
              <a:buAutoNum type="arabicPeriod"/>
            </a:pPr>
            <a:r>
              <a:rPr lang="en-GB" sz="2000" dirty="0"/>
              <a:t>How to Detect</a:t>
            </a:r>
          </a:p>
          <a:p>
            <a:pPr marL="457200" lvl="0" indent="-311150" algn="l" rtl="0">
              <a:spcBef>
                <a:spcPts val="0"/>
              </a:spcBef>
              <a:spcAft>
                <a:spcPts val="0"/>
              </a:spcAft>
              <a:buClr>
                <a:srgbClr val="F3F3F3"/>
              </a:buClr>
              <a:buSzPts val="1300"/>
              <a:buAutoNum type="arabicPeriod"/>
            </a:pPr>
            <a:r>
              <a:rPr lang="en-GB" sz="2000" dirty="0"/>
              <a:t>Questions</a:t>
            </a:r>
          </a:p>
          <a:p>
            <a:pPr marL="0" lvl="0" indent="0" algn="l" rtl="0">
              <a:spcBef>
                <a:spcPts val="0"/>
              </a:spcBef>
              <a:spcAft>
                <a:spcPts val="0"/>
              </a:spcAft>
              <a:buNone/>
            </a:pPr>
            <a:endParaRPr sz="2000" dirty="0">
              <a:solidFill>
                <a:srgbClr val="F3F3F3"/>
              </a:solidFill>
            </a:endParaRPr>
          </a:p>
          <a:p>
            <a:pPr marL="0" lvl="0" indent="0" algn="l" rtl="0">
              <a:spcBef>
                <a:spcPts val="1600"/>
              </a:spcBef>
              <a:spcAft>
                <a:spcPts val="1600"/>
              </a:spcAft>
              <a:buNone/>
            </a:pPr>
            <a:endParaRPr dirty="0">
              <a:solidFill>
                <a:srgbClr val="F3F3F3"/>
              </a:solidFill>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514675" y="1069826"/>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dirty="0"/>
              <a:t>What I do</a:t>
            </a:r>
            <a:endParaRPr dirty="0"/>
          </a:p>
        </p:txBody>
      </p:sp>
      <p:sp>
        <p:nvSpPr>
          <p:cNvPr id="116" name="Google Shape;116;p26"/>
          <p:cNvSpPr txBox="1">
            <a:spLocks noGrp="1"/>
          </p:cNvSpPr>
          <p:nvPr>
            <p:ph type="subTitle" idx="1"/>
          </p:nvPr>
        </p:nvSpPr>
        <p:spPr>
          <a:xfrm>
            <a:off x="1465678" y="1611182"/>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dirty="0"/>
              <a:t>IT Security Architect </a:t>
            </a:r>
            <a:endParaRPr dirty="0"/>
          </a:p>
        </p:txBody>
      </p:sp>
      <p:sp>
        <p:nvSpPr>
          <p:cNvPr id="117" name="Google Shape;117;p26"/>
          <p:cNvSpPr txBox="1">
            <a:spLocks noGrp="1"/>
          </p:cNvSpPr>
          <p:nvPr>
            <p:ph type="title" idx="2"/>
          </p:nvPr>
        </p:nvSpPr>
        <p:spPr>
          <a:xfrm>
            <a:off x="4845487" y="1069826"/>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dirty="0"/>
              <a:t>Education</a:t>
            </a:r>
            <a:endParaRPr dirty="0"/>
          </a:p>
        </p:txBody>
      </p:sp>
      <p:sp>
        <p:nvSpPr>
          <p:cNvPr id="118" name="Google Shape;118;p26"/>
          <p:cNvSpPr txBox="1">
            <a:spLocks noGrp="1"/>
          </p:cNvSpPr>
          <p:nvPr>
            <p:ph type="subTitle" idx="3"/>
          </p:nvPr>
        </p:nvSpPr>
        <p:spPr>
          <a:xfrm>
            <a:off x="4845486" y="1574282"/>
            <a:ext cx="4050313"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dirty="0" err="1"/>
              <a:t>Msc</a:t>
            </a:r>
            <a:r>
              <a:rPr lang="en-GB" dirty="0"/>
              <a:t>. Cyber Security- University </a:t>
            </a:r>
            <a:r>
              <a:rPr lang="en-GB" dirty="0" err="1"/>
              <a:t>ofYork</a:t>
            </a:r>
            <a:endParaRPr lang="en-GB" dirty="0"/>
          </a:p>
          <a:p>
            <a:pPr marL="0" lvl="0" indent="0" algn="l" rtl="0">
              <a:lnSpc>
                <a:spcPct val="100000"/>
              </a:lnSpc>
              <a:spcBef>
                <a:spcPts val="0"/>
              </a:spcBef>
              <a:spcAft>
                <a:spcPts val="1600"/>
              </a:spcAft>
              <a:buNone/>
            </a:pPr>
            <a:r>
              <a:rPr lang="en-GB" dirty="0" err="1"/>
              <a:t>Bsc</a:t>
            </a:r>
            <a:r>
              <a:rPr lang="en-GB" dirty="0"/>
              <a:t>. Computer Science- Bowen</a:t>
            </a:r>
            <a:endParaRPr dirty="0"/>
          </a:p>
        </p:txBody>
      </p:sp>
      <p:sp>
        <p:nvSpPr>
          <p:cNvPr id="119" name="Google Shape;119;p26"/>
          <p:cNvSpPr txBox="1">
            <a:spLocks noGrp="1"/>
          </p:cNvSpPr>
          <p:nvPr>
            <p:ph type="title" idx="4"/>
          </p:nvPr>
        </p:nvSpPr>
        <p:spPr>
          <a:xfrm>
            <a:off x="2768312" y="2844288"/>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dirty="0"/>
              <a:t>Interests </a:t>
            </a:r>
            <a:endParaRPr dirty="0"/>
          </a:p>
        </p:txBody>
      </p:sp>
      <p:sp>
        <p:nvSpPr>
          <p:cNvPr id="120" name="Google Shape;120;p26"/>
          <p:cNvSpPr txBox="1">
            <a:spLocks noGrp="1"/>
          </p:cNvSpPr>
          <p:nvPr>
            <p:ph type="subTitle" idx="5"/>
          </p:nvPr>
        </p:nvSpPr>
        <p:spPr>
          <a:xfrm>
            <a:off x="2768312" y="3204400"/>
            <a:ext cx="2339100" cy="1349758"/>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dirty="0"/>
              <a:t>Critical Systems, SCADA</a:t>
            </a:r>
          </a:p>
          <a:p>
            <a:pPr marL="0" lvl="0" indent="0" algn="l" rtl="0">
              <a:lnSpc>
                <a:spcPct val="100000"/>
              </a:lnSpc>
              <a:spcBef>
                <a:spcPts val="0"/>
              </a:spcBef>
              <a:spcAft>
                <a:spcPts val="1600"/>
              </a:spcAft>
              <a:buNone/>
            </a:pPr>
            <a:r>
              <a:rPr lang="en-GB" dirty="0"/>
              <a:t>NSA and Cyber Warfare</a:t>
            </a:r>
          </a:p>
          <a:p>
            <a:pPr marL="0" lvl="0" indent="0" algn="l" rtl="0">
              <a:lnSpc>
                <a:spcPct val="100000"/>
              </a:lnSpc>
              <a:spcBef>
                <a:spcPts val="0"/>
              </a:spcBef>
              <a:spcAft>
                <a:spcPts val="1600"/>
              </a:spcAft>
              <a:buNone/>
            </a:pPr>
            <a:endParaRPr dirty="0"/>
          </a:p>
        </p:txBody>
      </p:sp>
      <p:sp>
        <p:nvSpPr>
          <p:cNvPr id="121" name="Google Shape;121;p26"/>
          <p:cNvSpPr txBox="1">
            <a:spLocks noGrp="1"/>
          </p:cNvSpPr>
          <p:nvPr>
            <p:ph type="title" idx="6"/>
          </p:nvPr>
        </p:nvSpPr>
        <p:spPr>
          <a:xfrm>
            <a:off x="6100575" y="2878082"/>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dirty="0"/>
              <a:t>Other Stuff</a:t>
            </a:r>
            <a:endParaRPr dirty="0"/>
          </a:p>
        </p:txBody>
      </p:sp>
      <p:sp>
        <p:nvSpPr>
          <p:cNvPr id="122" name="Google Shape;122;p26"/>
          <p:cNvSpPr txBox="1">
            <a:spLocks noGrp="1"/>
          </p:cNvSpPr>
          <p:nvPr>
            <p:ph type="subTitle" idx="7"/>
          </p:nvPr>
        </p:nvSpPr>
        <p:spPr>
          <a:xfrm>
            <a:off x="6100575" y="3234579"/>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dirty="0"/>
              <a:t>Small Towns, Skydiving, Small planes and Fast cars   </a:t>
            </a:r>
            <a:r>
              <a:rPr lang="en-GB" dirty="0">
                <a:sym typeface="Wingdings" panose="05000000000000000000" pitchFamily="2" charset="2"/>
              </a:rPr>
              <a:t></a:t>
            </a:r>
          </a:p>
          <a:p>
            <a:pPr marL="0" lvl="0" indent="0" algn="l" rtl="0">
              <a:lnSpc>
                <a:spcPct val="100000"/>
              </a:lnSpc>
              <a:spcBef>
                <a:spcPts val="0"/>
              </a:spcBef>
              <a:spcAft>
                <a:spcPts val="1600"/>
              </a:spcAft>
              <a:buNone/>
            </a:pPr>
            <a:r>
              <a:rPr lang="en-GB" dirty="0">
                <a:sym typeface="Wingdings" panose="05000000000000000000" pitchFamily="2" charset="2"/>
              </a:rPr>
              <a:t>This is my first talk ever</a:t>
            </a:r>
            <a:endParaRPr dirty="0"/>
          </a:p>
        </p:txBody>
      </p:sp>
      <p:sp>
        <p:nvSpPr>
          <p:cNvPr id="123" name="Google Shape;123;p26"/>
          <p:cNvSpPr txBox="1">
            <a:spLocks noGrp="1"/>
          </p:cNvSpPr>
          <p:nvPr>
            <p:ph type="title" idx="8"/>
          </p:nvPr>
        </p:nvSpPr>
        <p:spPr>
          <a:xfrm>
            <a:off x="1959337" y="316430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02</a:t>
            </a:r>
          </a:p>
        </p:txBody>
      </p:sp>
      <p:sp>
        <p:nvSpPr>
          <p:cNvPr id="124" name="Google Shape;124;p26"/>
          <p:cNvSpPr txBox="1">
            <a:spLocks noGrp="1"/>
          </p:cNvSpPr>
          <p:nvPr>
            <p:ph type="title" idx="9"/>
          </p:nvPr>
        </p:nvSpPr>
        <p:spPr>
          <a:xfrm>
            <a:off x="704337" y="173035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01</a:t>
            </a:r>
          </a:p>
        </p:txBody>
      </p:sp>
      <p:sp>
        <p:nvSpPr>
          <p:cNvPr id="125" name="Google Shape;125;p26"/>
          <p:cNvSpPr txBox="1">
            <a:spLocks noGrp="1"/>
          </p:cNvSpPr>
          <p:nvPr>
            <p:ph type="title" idx="13"/>
          </p:nvPr>
        </p:nvSpPr>
        <p:spPr>
          <a:xfrm>
            <a:off x="5304000" y="3183632"/>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04</a:t>
            </a:r>
          </a:p>
        </p:txBody>
      </p:sp>
      <p:sp>
        <p:nvSpPr>
          <p:cNvPr id="126" name="Google Shape;126;p26"/>
          <p:cNvSpPr txBox="1">
            <a:spLocks noGrp="1"/>
          </p:cNvSpPr>
          <p:nvPr>
            <p:ph type="title" idx="14"/>
          </p:nvPr>
        </p:nvSpPr>
        <p:spPr>
          <a:xfrm>
            <a:off x="4048912" y="171921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03</a:t>
            </a:r>
          </a:p>
        </p:txBody>
      </p:sp>
      <p:cxnSp>
        <p:nvCxnSpPr>
          <p:cNvPr id="127" name="Google Shape;127;p26"/>
          <p:cNvCxnSpPr/>
          <p:nvPr/>
        </p:nvCxnSpPr>
        <p:spPr>
          <a:xfrm>
            <a:off x="2635538" y="3069415"/>
            <a:ext cx="0" cy="809864"/>
          </a:xfrm>
          <a:prstGeom prst="straightConnector1">
            <a:avLst/>
          </a:prstGeom>
          <a:noFill/>
          <a:ln w="19050" cap="flat" cmpd="sng">
            <a:solidFill>
              <a:srgbClr val="F3F3F3"/>
            </a:solidFill>
            <a:prstDash val="solid"/>
            <a:round/>
            <a:headEnd type="oval" w="med" len="med"/>
            <a:tailEnd type="oval" w="med" len="med"/>
          </a:ln>
        </p:spPr>
      </p:cxnSp>
      <p:cxnSp>
        <p:nvCxnSpPr>
          <p:cNvPr id="128" name="Google Shape;128;p26"/>
          <p:cNvCxnSpPr/>
          <p:nvPr/>
        </p:nvCxnSpPr>
        <p:spPr>
          <a:xfrm>
            <a:off x="4725188" y="1620228"/>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9" name="Google Shape;129;p26"/>
          <p:cNvCxnSpPr/>
          <p:nvPr/>
        </p:nvCxnSpPr>
        <p:spPr>
          <a:xfrm>
            <a:off x="5980275" y="3069415"/>
            <a:ext cx="0" cy="1058448"/>
          </a:xfrm>
          <a:prstGeom prst="straightConnector1">
            <a:avLst/>
          </a:prstGeom>
          <a:noFill/>
          <a:ln w="19050" cap="flat" cmpd="sng">
            <a:solidFill>
              <a:srgbClr val="F3F3F3"/>
            </a:solidFill>
            <a:prstDash val="solid"/>
            <a:round/>
            <a:headEnd type="oval" w="med" len="med"/>
            <a:tailEnd type="oval" w="med" len="med"/>
          </a:ln>
        </p:spPr>
      </p:cxnSp>
      <p:cxnSp>
        <p:nvCxnSpPr>
          <p:cNvPr id="130" name="Google Shape;130;p26"/>
          <p:cNvCxnSpPr/>
          <p:nvPr/>
        </p:nvCxnSpPr>
        <p:spPr>
          <a:xfrm>
            <a:off x="1380538" y="1620228"/>
            <a:ext cx="0" cy="630600"/>
          </a:xfrm>
          <a:prstGeom prst="straightConnector1">
            <a:avLst/>
          </a:prstGeom>
          <a:noFill/>
          <a:ln w="19050" cap="flat" cmpd="sng">
            <a:solidFill>
              <a:srgbClr val="F3F3F3"/>
            </a:solidFill>
            <a:prstDash val="solid"/>
            <a:round/>
            <a:headEnd type="oval" w="med" len="med"/>
            <a:tailEnd type="oval" w="med" len="med"/>
          </a:ln>
        </p:spPr>
      </p:cxnSp>
      <p:sp>
        <p:nvSpPr>
          <p:cNvPr id="2" name="Rectangle 1"/>
          <p:cNvSpPr/>
          <p:nvPr/>
        </p:nvSpPr>
        <p:spPr>
          <a:xfrm>
            <a:off x="1004337" y="288091"/>
            <a:ext cx="1726755" cy="307777"/>
          </a:xfrm>
          <a:prstGeom prst="rect">
            <a:avLst/>
          </a:prstGeom>
        </p:spPr>
        <p:txBody>
          <a:bodyPr wrap="none">
            <a:spAutoFit/>
          </a:bodyPr>
          <a:lstStyle/>
          <a:p>
            <a:r>
              <a:rPr lang="en-GB" dirty="0">
                <a:solidFill>
                  <a:srgbClr val="F3F3F3"/>
                </a:solidFill>
              </a:rPr>
              <a:t>About The Speaker</a:t>
            </a:r>
            <a:endParaRPr lang="en-US" dirty="0"/>
          </a:p>
        </p:txBody>
      </p:sp>
    </p:spTree>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986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dirty="0">
                <a:solidFill>
                  <a:srgbClr val="F3F3F3"/>
                </a:solidFill>
              </a:rPr>
              <a:t>Covert Channels </a:t>
            </a:r>
            <a:endParaRPr sz="3000" dirty="0">
              <a:solidFill>
                <a:srgbClr val="F3F3F3"/>
              </a:solidFill>
            </a:endParaRPr>
          </a:p>
        </p:txBody>
      </p:sp>
      <p:sp>
        <p:nvSpPr>
          <p:cNvPr id="110" name="Google Shape;110;p25"/>
          <p:cNvSpPr txBox="1">
            <a:spLocks noGrp="1"/>
          </p:cNvSpPr>
          <p:nvPr>
            <p:ph type="body" idx="1"/>
          </p:nvPr>
        </p:nvSpPr>
        <p:spPr>
          <a:xfrm>
            <a:off x="300445" y="671375"/>
            <a:ext cx="4452891" cy="2412573"/>
          </a:xfrm>
          <a:prstGeom prst="rect">
            <a:avLst/>
          </a:prstGeom>
          <a:solidFill>
            <a:srgbClr val="0C343D">
              <a:alpha val="56699"/>
            </a:srgbClr>
          </a:solidFill>
        </p:spPr>
        <p:txBody>
          <a:bodyPr spcFirstLastPara="1" wrap="square" lIns="234000" tIns="234000" rIns="234000" bIns="91425" anchor="t" anchorCtr="0">
            <a:noAutofit/>
          </a:bodyPr>
          <a:lstStyle/>
          <a:p>
            <a:pPr marL="342900" lvl="0" indent="-342900" algn="l" rtl="0">
              <a:spcBef>
                <a:spcPts val="0"/>
              </a:spcBef>
              <a:spcAft>
                <a:spcPts val="0"/>
              </a:spcAft>
              <a:buFont typeface="Arial" panose="020B0604020202020204" pitchFamily="34" charset="0"/>
              <a:buChar char="•"/>
            </a:pPr>
            <a:r>
              <a:rPr lang="en-GB" sz="2000" dirty="0">
                <a:solidFill>
                  <a:srgbClr val="F3F3F3"/>
                </a:solidFill>
              </a:rPr>
              <a:t>Clever misuse of legitimate, existing channel</a:t>
            </a:r>
          </a:p>
          <a:p>
            <a:pPr marL="342900" lvl="0" indent="-342900" algn="l" rtl="0">
              <a:spcBef>
                <a:spcPts val="0"/>
              </a:spcBef>
              <a:spcAft>
                <a:spcPts val="0"/>
              </a:spcAft>
              <a:buFont typeface="Arial" panose="020B0604020202020204" pitchFamily="34" charset="0"/>
              <a:buChar char="•"/>
            </a:pPr>
            <a:r>
              <a:rPr lang="en-GB" sz="2000" dirty="0"/>
              <a:t>Easy to design and nearly undetectable</a:t>
            </a:r>
          </a:p>
          <a:p>
            <a:pPr marL="342900" lvl="0" indent="-342900" algn="l" rtl="0">
              <a:spcBef>
                <a:spcPts val="0"/>
              </a:spcBef>
              <a:spcAft>
                <a:spcPts val="0"/>
              </a:spcAft>
              <a:buFont typeface="Arial" panose="020B0604020202020204" pitchFamily="34" charset="0"/>
              <a:buChar char="•"/>
            </a:pPr>
            <a:r>
              <a:rPr lang="en-GB" sz="2000" dirty="0"/>
              <a:t>Perfect for patient long term data exfiltration </a:t>
            </a:r>
          </a:p>
          <a:p>
            <a:pPr marL="342900" lvl="0" indent="-342900" algn="l" rtl="0">
              <a:spcBef>
                <a:spcPts val="0"/>
              </a:spcBef>
              <a:spcAft>
                <a:spcPts val="0"/>
              </a:spcAft>
              <a:buFont typeface="Arial" panose="020B0604020202020204" pitchFamily="34" charset="0"/>
              <a:buChar char="•"/>
            </a:pPr>
            <a:r>
              <a:rPr lang="en-GB" sz="2000" dirty="0"/>
              <a:t>Not a commonly used technique</a:t>
            </a:r>
          </a:p>
          <a:p>
            <a:pPr marL="0" lvl="0" indent="0" algn="l" rtl="0">
              <a:spcBef>
                <a:spcPts val="0"/>
              </a:spcBef>
              <a:spcAft>
                <a:spcPts val="0"/>
              </a:spcAft>
              <a:buNone/>
            </a:pPr>
            <a:endParaRPr sz="2000" dirty="0">
              <a:solidFill>
                <a:srgbClr val="F3F3F3"/>
              </a:solidFill>
            </a:endParaRPr>
          </a:p>
          <a:p>
            <a:pPr marL="0" lvl="0" indent="0" algn="l" rtl="0">
              <a:spcBef>
                <a:spcPts val="1600"/>
              </a:spcBef>
              <a:spcAft>
                <a:spcPts val="1600"/>
              </a:spcAft>
              <a:buNone/>
            </a:pPr>
            <a:endParaRPr dirty="0">
              <a:solidFill>
                <a:srgbClr val="F3F3F3"/>
              </a:solidFill>
            </a:endParaRPr>
          </a:p>
        </p:txBody>
      </p:sp>
      <p:pic>
        <p:nvPicPr>
          <p:cNvPr id="2" name="Picture 1"/>
          <p:cNvPicPr>
            <a:picLocks noChangeAspect="1"/>
          </p:cNvPicPr>
          <p:nvPr/>
        </p:nvPicPr>
        <p:blipFill>
          <a:blip r:embed="rId3"/>
          <a:stretch>
            <a:fillRect/>
          </a:stretch>
        </p:blipFill>
        <p:spPr>
          <a:xfrm>
            <a:off x="5477237" y="1152475"/>
            <a:ext cx="3235689" cy="3053594"/>
          </a:xfrm>
          <a:prstGeom prst="rect">
            <a:avLst/>
          </a:prstGeom>
        </p:spPr>
      </p:pic>
      <p:sp>
        <p:nvSpPr>
          <p:cNvPr id="3" name="TextBox 2"/>
          <p:cNvSpPr txBox="1"/>
          <p:nvPr/>
        </p:nvSpPr>
        <p:spPr>
          <a:xfrm>
            <a:off x="1498884" y="3204508"/>
            <a:ext cx="3978353"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F3F3F3"/>
                </a:solidFill>
                <a:latin typeface="Barlow Semi Condensed" panose="00000506000000000000"/>
                <a:sym typeface="Barlow Semi Condensed" panose="00000506000000000000"/>
              </a:rPr>
              <a:t>Bypass security or policy by compromised/malicious  computer  processes</a:t>
            </a:r>
          </a:p>
          <a:p>
            <a:pPr marL="285750" indent="-285750">
              <a:buFont typeface="Arial" panose="020B0604020202020204" pitchFamily="34" charset="0"/>
              <a:buChar char="•"/>
            </a:pPr>
            <a:r>
              <a:rPr lang="en-US" sz="2000" dirty="0">
                <a:solidFill>
                  <a:srgbClr val="F3F3F3"/>
                </a:solidFill>
                <a:latin typeface="Barlow Semi Condensed" panose="00000506000000000000"/>
                <a:sym typeface="Barlow Semi Condensed" panose="00000506000000000000"/>
              </a:rPr>
              <a:t>Evade Surveillance</a:t>
            </a:r>
          </a:p>
          <a:p>
            <a:pPr marL="285750" indent="-285750">
              <a:buFont typeface="Arial" panose="020B0604020202020204" pitchFamily="34" charset="0"/>
              <a:buChar char="•"/>
            </a:pPr>
            <a:r>
              <a:rPr lang="en-US" sz="2000" dirty="0">
                <a:solidFill>
                  <a:srgbClr val="F3F3F3"/>
                </a:solidFill>
                <a:latin typeface="Barlow Semi Condensed" panose="00000506000000000000"/>
                <a:sym typeface="Barlow Semi Condensed" panose="00000506000000000000"/>
              </a:rPr>
              <a:t>Bypass Communication</a:t>
            </a:r>
          </a:p>
          <a:p>
            <a:pPr marL="285750" indent="-285750">
              <a:buFont typeface="Arial" panose="020B0604020202020204" pitchFamily="34" charset="0"/>
              <a:buChar char="•"/>
            </a:pPr>
            <a:r>
              <a:rPr lang="en-US" sz="2000" dirty="0">
                <a:solidFill>
                  <a:srgbClr val="F3F3F3"/>
                </a:solidFill>
                <a:latin typeface="Barlow Semi Condensed" panose="00000506000000000000"/>
                <a:sym typeface="Barlow Semi Condensed" panose="00000506000000000000"/>
              </a:rPr>
              <a:t>Etc.</a:t>
            </a:r>
          </a:p>
        </p:txBody>
      </p:sp>
    </p:spTree>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21" name="Google Shape;1721;p4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E" dirty="0"/>
              <a:t>Prisoner’s Dilemma </a:t>
            </a:r>
            <a:endParaRPr dirty="0"/>
          </a:p>
        </p:txBody>
      </p:sp>
      <p:sp>
        <p:nvSpPr>
          <p:cNvPr id="23" name="Google Shape;10764;p59"/>
          <p:cNvSpPr/>
          <p:nvPr/>
        </p:nvSpPr>
        <p:spPr>
          <a:xfrm>
            <a:off x="6347324" y="1780744"/>
            <a:ext cx="15163" cy="17581"/>
          </a:xfrm>
          <a:custGeom>
            <a:avLst/>
            <a:gdLst/>
            <a:ahLst/>
            <a:cxnLst/>
            <a:rect l="l" t="t" r="r" b="b"/>
            <a:pathLst>
              <a:path w="358" h="415" extrusionOk="0">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TextBox 41"/>
          <p:cNvSpPr txBox="1"/>
          <p:nvPr/>
        </p:nvSpPr>
        <p:spPr>
          <a:xfrm>
            <a:off x="7254751" y="1317899"/>
            <a:ext cx="643717" cy="725201"/>
          </a:xfrm>
          <a:prstGeom prst="rect">
            <a:avLst/>
          </a:prstGeom>
          <a:noFill/>
        </p:spPr>
        <p:txBody>
          <a:bodyPr wrap="square" rtlCol="0">
            <a:spAutoFit/>
          </a:bodyPr>
          <a:lstStyle/>
          <a:p>
            <a:endParaRPr lang="en-US" dirty="0"/>
          </a:p>
        </p:txBody>
      </p:sp>
      <p:pic>
        <p:nvPicPr>
          <p:cNvPr id="11" name="Picture 10"/>
          <p:cNvPicPr>
            <a:picLocks noChangeAspect="1"/>
          </p:cNvPicPr>
          <p:nvPr/>
        </p:nvPicPr>
        <p:blipFill>
          <a:blip r:embed="rId3"/>
          <a:stretch>
            <a:fillRect/>
          </a:stretch>
        </p:blipFill>
        <p:spPr>
          <a:xfrm>
            <a:off x="541866" y="1163610"/>
            <a:ext cx="8060267" cy="2434872"/>
          </a:xfrm>
          <a:prstGeom prst="rect">
            <a:avLst/>
          </a:prstGeom>
        </p:spPr>
      </p:pic>
      <p:sp>
        <p:nvSpPr>
          <p:cNvPr id="45" name="TextBox 44"/>
          <p:cNvSpPr txBox="1"/>
          <p:nvPr/>
        </p:nvSpPr>
        <p:spPr>
          <a:xfrm>
            <a:off x="706437" y="3679568"/>
            <a:ext cx="6811963" cy="646331"/>
          </a:xfrm>
          <a:prstGeom prst="rect">
            <a:avLst/>
          </a:prstGeom>
          <a:noFill/>
        </p:spPr>
        <p:txBody>
          <a:bodyPr wrap="square" rtlCol="0">
            <a:spAutoFit/>
          </a:bodyPr>
          <a:lstStyle/>
          <a:p>
            <a:r>
              <a:rPr lang="en-US" sz="1800" dirty="0">
                <a:solidFill>
                  <a:srgbClr val="F3F3F3"/>
                </a:solidFill>
                <a:latin typeface="Barlow Semi Condensed" panose="00000506000000000000"/>
                <a:ea typeface="Open Sans" panose="020B0606030504020204"/>
                <a:cs typeface="Open Sans" panose="020B0606030504020204"/>
                <a:sym typeface="Open Sans" panose="020B0606030504020204"/>
              </a:rPr>
              <a:t>How can Prisoner A and B plan their escape with the cop in the middle without getting caught if they are always allowed to talk to each other?</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586326" y="8813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Preamble Information </a:t>
            </a:r>
            <a:endParaRPr sz="3000" dirty="0">
              <a:solidFill>
                <a:srgbClr val="F3F3F3"/>
              </a:solidFill>
            </a:endParaRPr>
          </a:p>
        </p:txBody>
      </p:sp>
      <p:sp>
        <p:nvSpPr>
          <p:cNvPr id="161" name="Google Shape;161;p29"/>
          <p:cNvSpPr txBox="1">
            <a:spLocks noGrp="1"/>
          </p:cNvSpPr>
          <p:nvPr>
            <p:ph type="subTitle" idx="1"/>
          </p:nvPr>
        </p:nvSpPr>
        <p:spPr>
          <a:xfrm>
            <a:off x="576309" y="1088981"/>
            <a:ext cx="2060700" cy="972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GB" sz="1800" b="1" dirty="0">
                <a:latin typeface="Open Sans" panose="020B0606030504020204"/>
                <a:ea typeface="Open Sans" panose="020B0606030504020204"/>
                <a:cs typeface="Open Sans" panose="020B0606030504020204"/>
                <a:sym typeface="Open Sans" panose="020B0606030504020204"/>
              </a:rPr>
              <a:t>Cryptography</a:t>
            </a:r>
            <a:endParaRPr sz="1800" b="1" dirty="0">
              <a:latin typeface="Open Sans" panose="020B0606030504020204"/>
              <a:ea typeface="Open Sans" panose="020B0606030504020204"/>
              <a:cs typeface="Open Sans" panose="020B0606030504020204"/>
              <a:sym typeface="Open Sans" panose="020B0606030504020204"/>
            </a:endParaRPr>
          </a:p>
        </p:txBody>
      </p:sp>
      <p:sp>
        <p:nvSpPr>
          <p:cNvPr id="162" name="Google Shape;162;p29"/>
          <p:cNvSpPr txBox="1">
            <a:spLocks noGrp="1"/>
          </p:cNvSpPr>
          <p:nvPr>
            <p:ph type="subTitle" idx="2"/>
          </p:nvPr>
        </p:nvSpPr>
        <p:spPr>
          <a:xfrm>
            <a:off x="6420616" y="1082525"/>
            <a:ext cx="2060700" cy="972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GB" sz="1800" b="1" dirty="0">
                <a:latin typeface="Open Sans" panose="020B0606030504020204"/>
                <a:ea typeface="Open Sans" panose="020B0606030504020204"/>
                <a:cs typeface="Open Sans" panose="020B0606030504020204"/>
                <a:sym typeface="Open Sans" panose="020B0606030504020204"/>
              </a:rPr>
              <a:t>Metaferography</a:t>
            </a:r>
            <a:endParaRPr sz="1800" b="1" dirty="0">
              <a:latin typeface="Open Sans" panose="020B0606030504020204"/>
              <a:ea typeface="Open Sans" panose="020B0606030504020204"/>
              <a:cs typeface="Open Sans" panose="020B0606030504020204"/>
              <a:sym typeface="Open Sans" panose="020B0606030504020204"/>
            </a:endParaRPr>
          </a:p>
        </p:txBody>
      </p:sp>
      <p:sp>
        <p:nvSpPr>
          <p:cNvPr id="163" name="Google Shape;163;p29"/>
          <p:cNvSpPr txBox="1">
            <a:spLocks noGrp="1"/>
          </p:cNvSpPr>
          <p:nvPr>
            <p:ph type="subTitle" idx="3"/>
          </p:nvPr>
        </p:nvSpPr>
        <p:spPr>
          <a:xfrm>
            <a:off x="3532101" y="1094037"/>
            <a:ext cx="2060700" cy="972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GB" sz="1800" b="1" dirty="0">
                <a:latin typeface="Open Sans" panose="020B0606030504020204"/>
                <a:ea typeface="Open Sans" panose="020B0606030504020204"/>
                <a:cs typeface="Open Sans" panose="020B0606030504020204"/>
                <a:sym typeface="Open Sans" panose="020B0606030504020204"/>
              </a:rPr>
              <a:t>Steganography</a:t>
            </a:r>
            <a:endParaRPr sz="1800" b="1" dirty="0">
              <a:latin typeface="Open Sans" panose="020B0606030504020204"/>
              <a:ea typeface="Open Sans" panose="020B0606030504020204"/>
              <a:cs typeface="Open Sans" panose="020B0606030504020204"/>
              <a:sym typeface="Open Sans" panose="020B0606030504020204"/>
            </a:endParaRPr>
          </a:p>
        </p:txBody>
      </p:sp>
      <p:sp>
        <p:nvSpPr>
          <p:cNvPr id="164" name="Google Shape;164;p29"/>
          <p:cNvSpPr txBox="1">
            <a:spLocks noGrp="1"/>
          </p:cNvSpPr>
          <p:nvPr>
            <p:ph type="title"/>
          </p:nvPr>
        </p:nvSpPr>
        <p:spPr>
          <a:xfrm>
            <a:off x="837009" y="2309608"/>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GB" sz="1400" b="0" dirty="0">
                <a:latin typeface="Barlow Semi Condensed" panose="00000506000000000000"/>
                <a:sym typeface="Barlow Semi Condensed" panose="00000506000000000000"/>
              </a:rPr>
              <a:t>Make message unreadable</a:t>
            </a:r>
            <a:endParaRPr sz="1400" b="0" dirty="0">
              <a:latin typeface="Barlow Semi Condensed" panose="00000506000000000000"/>
              <a:sym typeface="Barlow Semi Condensed" panose="00000506000000000000"/>
            </a:endParaRPr>
          </a:p>
        </p:txBody>
      </p:sp>
      <p:sp>
        <p:nvSpPr>
          <p:cNvPr id="165" name="Google Shape;165;p29"/>
          <p:cNvSpPr txBox="1">
            <a:spLocks noGrp="1"/>
          </p:cNvSpPr>
          <p:nvPr>
            <p:ph type="title" idx="4"/>
          </p:nvPr>
        </p:nvSpPr>
        <p:spPr>
          <a:xfrm>
            <a:off x="6681316" y="2309608"/>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E" sz="1400" b="0" dirty="0">
                <a:latin typeface="Barlow Semi Condensed" panose="00000506000000000000"/>
              </a:rPr>
              <a:t>H</a:t>
            </a:r>
            <a:r>
              <a:rPr lang="en-GB" sz="1400" b="0" dirty="0">
                <a:latin typeface="Barlow Semi Condensed" panose="00000506000000000000"/>
              </a:rPr>
              <a:t>ide the message in the career</a:t>
            </a:r>
            <a:endParaRPr sz="1400" b="0" dirty="0">
              <a:latin typeface="Barlow Semi Condensed" panose="00000506000000000000"/>
            </a:endParaRPr>
          </a:p>
        </p:txBody>
      </p:sp>
      <p:sp>
        <p:nvSpPr>
          <p:cNvPr id="166" name="Google Shape;166;p29"/>
          <p:cNvSpPr txBox="1">
            <a:spLocks noGrp="1"/>
          </p:cNvSpPr>
          <p:nvPr>
            <p:ph type="title" idx="5"/>
          </p:nvPr>
        </p:nvSpPr>
        <p:spPr>
          <a:xfrm>
            <a:off x="3668676" y="2251789"/>
            <a:ext cx="1539300" cy="582851"/>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E" sz="1400" b="0" dirty="0">
                <a:latin typeface="Barlow Semi Condensed" panose="00000506000000000000"/>
              </a:rPr>
              <a:t>H</a:t>
            </a:r>
            <a:r>
              <a:rPr lang="en-GB" sz="1400" b="0" dirty="0">
                <a:latin typeface="Barlow Semi Condensed" panose="00000506000000000000"/>
              </a:rPr>
              <a:t>ide the message in another message</a:t>
            </a:r>
            <a:endParaRPr sz="1400" b="0" dirty="0">
              <a:latin typeface="Barlow Semi Condensed" panose="00000506000000000000"/>
            </a:endParaRPr>
          </a:p>
        </p:txBody>
      </p:sp>
      <p:cxnSp>
        <p:nvCxnSpPr>
          <p:cNvPr id="167" name="Google Shape;167;p29"/>
          <p:cNvCxnSpPr/>
          <p:nvPr/>
        </p:nvCxnSpPr>
        <p:spPr>
          <a:xfrm>
            <a:off x="1606659" y="1682158"/>
            <a:ext cx="0" cy="480944"/>
          </a:xfrm>
          <a:prstGeom prst="straightConnector1">
            <a:avLst/>
          </a:prstGeom>
          <a:noFill/>
          <a:ln w="19050" cap="flat" cmpd="sng">
            <a:solidFill>
              <a:srgbClr val="F3F3F3"/>
            </a:solidFill>
            <a:prstDash val="solid"/>
            <a:round/>
            <a:headEnd type="oval" w="med" len="med"/>
            <a:tailEnd type="oval" w="med" len="med"/>
          </a:ln>
        </p:spPr>
      </p:cxnSp>
      <p:cxnSp>
        <p:nvCxnSpPr>
          <p:cNvPr id="168" name="Google Shape;168;p29"/>
          <p:cNvCxnSpPr/>
          <p:nvPr/>
        </p:nvCxnSpPr>
        <p:spPr>
          <a:xfrm flipV="1">
            <a:off x="4495174" y="1682158"/>
            <a:ext cx="1" cy="627450"/>
          </a:xfrm>
          <a:prstGeom prst="straightConnector1">
            <a:avLst/>
          </a:prstGeom>
          <a:noFill/>
          <a:ln w="19050" cap="flat" cmpd="sng">
            <a:solidFill>
              <a:srgbClr val="F3F3F3"/>
            </a:solidFill>
            <a:prstDash val="solid"/>
            <a:round/>
            <a:headEnd type="oval" w="med" len="med"/>
            <a:tailEnd type="oval" w="med" len="med"/>
          </a:ln>
        </p:spPr>
      </p:cxnSp>
      <p:cxnSp>
        <p:nvCxnSpPr>
          <p:cNvPr id="169" name="Google Shape;169;p29"/>
          <p:cNvCxnSpPr>
            <a:stCxn id="165" idx="0"/>
          </p:cNvCxnSpPr>
          <p:nvPr/>
        </p:nvCxnSpPr>
        <p:spPr>
          <a:xfrm flipV="1">
            <a:off x="7450966" y="1682158"/>
            <a:ext cx="0" cy="627450"/>
          </a:xfrm>
          <a:prstGeom prst="straightConnector1">
            <a:avLst/>
          </a:prstGeom>
          <a:noFill/>
          <a:ln w="19050" cap="flat" cmpd="sng">
            <a:solidFill>
              <a:srgbClr val="F3F3F3"/>
            </a:solidFill>
            <a:prstDash val="solid"/>
            <a:round/>
            <a:headEnd type="oval" w="med" len="med"/>
            <a:tailEnd type="oval" w="med" len="med"/>
          </a:ln>
        </p:spPr>
      </p:cxnSp>
      <p:sp>
        <p:nvSpPr>
          <p:cNvPr id="22" name="Google Shape;160;p29"/>
          <p:cNvSpPr txBox="1"/>
          <p:nvPr/>
        </p:nvSpPr>
        <p:spPr>
          <a:xfrm>
            <a:off x="-1" y="771212"/>
            <a:ext cx="3552063" cy="3869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Open Sans" panose="020B0606030504020204"/>
              <a:buNone/>
              <a:defRPr sz="3000" b="1" i="0" u="none" strike="noStrike" cap="none">
                <a:solidFill>
                  <a:srgbClr val="F3F3F3"/>
                </a:solidFill>
                <a:latin typeface="Open Sans" panose="020B0606030504020204"/>
                <a:ea typeface="Open Sans" panose="020B0606030504020204"/>
                <a:cs typeface="Open Sans" panose="020B0606030504020204"/>
                <a:sym typeface="Open Sans" panose="020B0606030504020204"/>
              </a:defRPr>
            </a:lvl1pPr>
            <a:lvl2pPr marR="0" lvl="1" algn="ctr" rtl="0">
              <a:lnSpc>
                <a:spcPct val="100000"/>
              </a:lnSpc>
              <a:spcBef>
                <a:spcPts val="0"/>
              </a:spcBef>
              <a:spcAft>
                <a:spcPts val="0"/>
              </a:spcAft>
              <a:buClr>
                <a:srgbClr val="F3F3F3"/>
              </a:buClr>
              <a:buSzPts val="3000"/>
              <a:buFont typeface="Fjalla One" panose="02000506040000020004"/>
              <a:buNone/>
              <a:defRPr sz="3000" b="0" i="0" u="none" strike="noStrike" cap="none">
                <a:solidFill>
                  <a:srgbClr val="F3F3F3"/>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rgbClr val="F3F3F3"/>
              </a:buClr>
              <a:buSzPts val="3000"/>
              <a:buFont typeface="Fjalla One" panose="02000506040000020004"/>
              <a:buNone/>
              <a:defRPr sz="3000" b="0" i="0" u="none" strike="noStrike" cap="none">
                <a:solidFill>
                  <a:srgbClr val="F3F3F3"/>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rgbClr val="F3F3F3"/>
              </a:buClr>
              <a:buSzPts val="3000"/>
              <a:buFont typeface="Fjalla One" panose="02000506040000020004"/>
              <a:buNone/>
              <a:defRPr sz="3000" b="0" i="0" u="none" strike="noStrike" cap="none">
                <a:solidFill>
                  <a:srgbClr val="F3F3F3"/>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rgbClr val="F3F3F3"/>
              </a:buClr>
              <a:buSzPts val="3000"/>
              <a:buFont typeface="Fjalla One" panose="02000506040000020004"/>
              <a:buNone/>
              <a:defRPr sz="3000" b="0" i="0" u="none" strike="noStrike" cap="none">
                <a:solidFill>
                  <a:srgbClr val="F3F3F3"/>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rgbClr val="F3F3F3"/>
              </a:buClr>
              <a:buSzPts val="3000"/>
              <a:buFont typeface="Fjalla One" panose="02000506040000020004"/>
              <a:buNone/>
              <a:defRPr sz="3000" b="0" i="0" u="none" strike="noStrike" cap="none">
                <a:solidFill>
                  <a:srgbClr val="F3F3F3"/>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rgbClr val="F3F3F3"/>
              </a:buClr>
              <a:buSzPts val="3000"/>
              <a:buFont typeface="Fjalla One" panose="02000506040000020004"/>
              <a:buNone/>
              <a:defRPr sz="3000" b="0" i="0" u="none" strike="noStrike" cap="none">
                <a:solidFill>
                  <a:srgbClr val="F3F3F3"/>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rgbClr val="F3F3F3"/>
              </a:buClr>
              <a:buSzPts val="3000"/>
              <a:buFont typeface="Fjalla One" panose="02000506040000020004"/>
              <a:buNone/>
              <a:defRPr sz="3000" b="0" i="0" u="none" strike="noStrike" cap="none">
                <a:solidFill>
                  <a:srgbClr val="F3F3F3"/>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rgbClr val="F3F3F3"/>
              </a:buClr>
              <a:buSzPts val="3000"/>
              <a:buFont typeface="Fjalla One" panose="02000506040000020004"/>
              <a:buNone/>
              <a:defRPr sz="3000" b="0" i="0" u="none" strike="noStrike" cap="none">
                <a:solidFill>
                  <a:srgbClr val="F3F3F3"/>
                </a:solidFill>
                <a:latin typeface="Fjalla One" panose="02000506040000020004"/>
                <a:ea typeface="Fjalla One" panose="02000506040000020004"/>
                <a:cs typeface="Fjalla One" panose="02000506040000020004"/>
                <a:sym typeface="Fjalla One" panose="02000506040000020004"/>
              </a:defRPr>
            </a:lvl9pPr>
          </a:lstStyle>
          <a:p>
            <a:r>
              <a:rPr lang="en-IE" sz="1600" dirty="0"/>
              <a:t>Key type of data hiding:</a:t>
            </a:r>
          </a:p>
        </p:txBody>
      </p:sp>
      <p:sp>
        <p:nvSpPr>
          <p:cNvPr id="12" name="TextBox 11"/>
          <p:cNvSpPr txBox="1"/>
          <p:nvPr/>
        </p:nvSpPr>
        <p:spPr>
          <a:xfrm>
            <a:off x="873408" y="3337262"/>
            <a:ext cx="3552063" cy="1477328"/>
          </a:xfrm>
          <a:prstGeom prst="rect">
            <a:avLst/>
          </a:prstGeom>
          <a:noFill/>
        </p:spPr>
        <p:txBody>
          <a:bodyPr wrap="square" rtlCol="0">
            <a:spAutoFit/>
          </a:bodyPr>
          <a:lstStyle/>
          <a:p>
            <a:r>
              <a:rPr lang="en-US" sz="1800" dirty="0">
                <a:solidFill>
                  <a:srgbClr val="F3F3F3"/>
                </a:solidFill>
                <a:latin typeface="Barlow Semi Condensed" panose="00000506000000000000"/>
                <a:ea typeface="Open Sans" panose="020B0606030504020204"/>
                <a:cs typeface="Open Sans" panose="020B0606030504020204"/>
                <a:sym typeface="Open Sans" panose="020B0606030504020204"/>
              </a:rPr>
              <a:t>Definition: Communicate information between two computer processes that are not allowed to communicate by hiding information into shared resources </a:t>
            </a:r>
          </a:p>
        </p:txBody>
      </p:sp>
      <p:sp>
        <p:nvSpPr>
          <p:cNvPr id="13" name="TextBox 12"/>
          <p:cNvSpPr txBox="1"/>
          <p:nvPr/>
        </p:nvSpPr>
        <p:spPr>
          <a:xfrm>
            <a:off x="5824640" y="2998708"/>
            <a:ext cx="3252651" cy="1815882"/>
          </a:xfrm>
          <a:prstGeom prst="rect">
            <a:avLst/>
          </a:prstGeom>
          <a:noFill/>
        </p:spPr>
        <p:txBody>
          <a:bodyPr wrap="square" rtlCol="0">
            <a:spAutoFit/>
          </a:bodyPr>
          <a:lstStyle/>
          <a:p>
            <a:r>
              <a:rPr lang="en-US" dirty="0">
                <a:solidFill>
                  <a:srgbClr val="F3F3F3"/>
                </a:solidFill>
                <a:latin typeface="Barlow Semi Condensed" panose="00000506000000000000"/>
                <a:ea typeface="Open Sans" panose="020B0606030504020204"/>
                <a:cs typeface="Open Sans" panose="020B0606030504020204"/>
              </a:rPr>
              <a:t>Find a good covert channel: </a:t>
            </a:r>
          </a:p>
          <a:p>
            <a:r>
              <a:rPr lang="en-US" dirty="0">
                <a:solidFill>
                  <a:srgbClr val="F3F3F3"/>
                </a:solidFill>
                <a:latin typeface="Barlow Semi Condensed" panose="00000506000000000000"/>
                <a:ea typeface="Open Sans" panose="020B0606030504020204"/>
                <a:cs typeface="Open Sans" panose="020B0606030504020204"/>
              </a:rPr>
              <a:t>Find where random data is transmitted naturally</a:t>
            </a:r>
          </a:p>
          <a:p>
            <a:pPr marL="285750" indent="-285750">
              <a:buFontTx/>
              <a:buChar char="-"/>
            </a:pPr>
            <a:r>
              <a:rPr lang="en-US" dirty="0">
                <a:solidFill>
                  <a:srgbClr val="F3F3F3"/>
                </a:solidFill>
                <a:latin typeface="Barlow Semi Condensed" panose="00000506000000000000"/>
                <a:ea typeface="Open Sans" panose="020B0606030504020204"/>
                <a:cs typeface="Open Sans" panose="020B0606030504020204"/>
              </a:rPr>
              <a:t>Ex. Initial sequence numbers, complex timing of network transmissions </a:t>
            </a:r>
          </a:p>
          <a:p>
            <a:pPr marL="285750" indent="-285750">
              <a:buFontTx/>
              <a:buChar char="-"/>
            </a:pPr>
            <a:r>
              <a:rPr lang="en-US" dirty="0">
                <a:solidFill>
                  <a:srgbClr val="F3F3F3"/>
                </a:solidFill>
                <a:latin typeface="Barlow Semi Condensed" panose="00000506000000000000"/>
                <a:ea typeface="Open Sans" panose="020B0606030504020204"/>
                <a:cs typeface="Open Sans" panose="020B0606030504020204"/>
              </a:rPr>
              <a:t>`Replace random data with your own ‘random data’ which is an encrypted message</a:t>
            </a:r>
          </a:p>
        </p:txBody>
      </p:sp>
    </p:spTree>
  </p:cSld>
  <p:clrMapOvr>
    <a:masterClrMapping/>
  </p:clrMapOvr>
  <p:transition>
    <p:split dir="in"/>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An Example</a:t>
            </a:r>
            <a:endParaRPr dirty="0"/>
          </a:p>
        </p:txBody>
      </p:sp>
      <p:sp>
        <p:nvSpPr>
          <p:cNvPr id="653" name="Google Shape;653;p34"/>
          <p:cNvSpPr/>
          <p:nvPr/>
        </p:nvSpPr>
        <p:spPr>
          <a:xfrm>
            <a:off x="4115925" y="2338950"/>
            <a:ext cx="912300" cy="9123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txBox="1">
            <a:spLocks noGrp="1"/>
          </p:cNvSpPr>
          <p:nvPr>
            <p:ph type="subTitle" idx="4294967295"/>
          </p:nvPr>
        </p:nvSpPr>
        <p:spPr>
          <a:xfrm flipH="1">
            <a:off x="861825" y="1689419"/>
            <a:ext cx="2234400" cy="4506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GB" sz="1400" dirty="0">
                <a:solidFill>
                  <a:srgbClr val="F3F3F3"/>
                </a:solidFill>
                <a:ea typeface="Open Sans" panose="020B0606030504020204"/>
                <a:cs typeface="Open Sans" panose="020B0606030504020204"/>
                <a:sym typeface="Arial" panose="020B0604020202020204"/>
              </a:rPr>
              <a:t>Alice wants to send a message to Bob</a:t>
            </a:r>
            <a:endParaRPr sz="1400" dirty="0">
              <a:solidFill>
                <a:srgbClr val="F3F3F3"/>
              </a:solidFill>
              <a:ea typeface="Open Sans" panose="020B0606030504020204"/>
              <a:cs typeface="Open Sans" panose="020B0606030504020204"/>
              <a:sym typeface="Arial" panose="020B0604020202020204"/>
            </a:endParaRPr>
          </a:p>
        </p:txBody>
      </p:sp>
      <p:sp>
        <p:nvSpPr>
          <p:cNvPr id="655" name="Google Shape;655;p34"/>
          <p:cNvSpPr txBox="1">
            <a:spLocks noGrp="1"/>
          </p:cNvSpPr>
          <p:nvPr>
            <p:ph type="subTitle" idx="4294967295"/>
          </p:nvPr>
        </p:nvSpPr>
        <p:spPr>
          <a:xfrm flipH="1">
            <a:off x="6087375" y="1689425"/>
            <a:ext cx="2194800" cy="450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1400" dirty="0">
                <a:solidFill>
                  <a:srgbClr val="F3F3F3"/>
                </a:solidFill>
                <a:ea typeface="Open Sans" panose="020B0606030504020204"/>
                <a:cs typeface="Open Sans" panose="020B0606030504020204"/>
                <a:sym typeface="Arial" panose="020B0604020202020204"/>
              </a:rPr>
              <a:t>Alice FTPs Bob some old vacation pictures, meanwhile Bob records all traffic</a:t>
            </a:r>
            <a:endParaRPr sz="1400" dirty="0">
              <a:solidFill>
                <a:srgbClr val="F3F3F3"/>
              </a:solidFill>
              <a:ea typeface="Open Sans" panose="020B0606030504020204"/>
              <a:cs typeface="Open Sans" panose="020B0606030504020204"/>
              <a:sym typeface="Arial" panose="020B0604020202020204"/>
            </a:endParaRPr>
          </a:p>
        </p:txBody>
      </p:sp>
      <p:sp>
        <p:nvSpPr>
          <p:cNvPr id="656" name="Google Shape;656;p34"/>
          <p:cNvSpPr txBox="1">
            <a:spLocks noGrp="1"/>
          </p:cNvSpPr>
          <p:nvPr>
            <p:ph type="subTitle" idx="4294967295"/>
          </p:nvPr>
        </p:nvSpPr>
        <p:spPr>
          <a:xfrm>
            <a:off x="861813" y="3302726"/>
            <a:ext cx="2234400" cy="701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GB" sz="1400" dirty="0">
                <a:solidFill>
                  <a:srgbClr val="F3F3F3"/>
                </a:solidFill>
                <a:ea typeface="Open Sans" panose="020B0606030504020204"/>
                <a:cs typeface="Open Sans" panose="020B0606030504020204"/>
              </a:rPr>
              <a:t>Alice encodes the secret </a:t>
            </a:r>
            <a:r>
              <a:rPr lang="en-GB" sz="1400" dirty="0">
                <a:solidFill>
                  <a:srgbClr val="F3F3F3"/>
                </a:solidFill>
                <a:ea typeface="Open Sans" panose="020B0606030504020204"/>
                <a:cs typeface="Open Sans" panose="020B0606030504020204"/>
                <a:sym typeface="Arial" panose="020B0604020202020204"/>
              </a:rPr>
              <a:t>message byte by byte in the padding of TCP segment headers</a:t>
            </a:r>
            <a:endParaRPr sz="1400" dirty="0">
              <a:solidFill>
                <a:srgbClr val="F3F3F3"/>
              </a:solidFill>
              <a:ea typeface="Open Sans" panose="020B0606030504020204"/>
              <a:cs typeface="Open Sans" panose="020B0606030504020204"/>
              <a:sym typeface="Arial" panose="020B0604020202020204"/>
            </a:endParaRPr>
          </a:p>
        </p:txBody>
      </p:sp>
      <p:sp>
        <p:nvSpPr>
          <p:cNvPr id="657" name="Google Shape;657;p34"/>
          <p:cNvSpPr txBox="1">
            <a:spLocks noGrp="1"/>
          </p:cNvSpPr>
          <p:nvPr>
            <p:ph type="subTitle" idx="4294967295"/>
          </p:nvPr>
        </p:nvSpPr>
        <p:spPr>
          <a:xfrm>
            <a:off x="6087537" y="3302704"/>
            <a:ext cx="2194800" cy="701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1400" dirty="0">
                <a:solidFill>
                  <a:srgbClr val="F3F3F3"/>
                </a:solidFill>
                <a:ea typeface="Open Sans" panose="020B0606030504020204"/>
                <a:cs typeface="Open Sans" panose="020B0606030504020204"/>
                <a:sym typeface="Arial" panose="020B0604020202020204"/>
              </a:rPr>
              <a:t>Bob looks at padding of recorded traffic</a:t>
            </a:r>
            <a:endParaRPr sz="1400" dirty="0">
              <a:solidFill>
                <a:srgbClr val="F3F3F3"/>
              </a:solidFill>
              <a:ea typeface="Open Sans" panose="020B0606030504020204"/>
              <a:cs typeface="Open Sans" panose="020B0606030504020204"/>
              <a:sym typeface="Arial" panose="020B0604020202020204"/>
            </a:endParaRPr>
          </a:p>
        </p:txBody>
      </p:sp>
      <p:sp>
        <p:nvSpPr>
          <p:cNvPr id="658" name="Google Shape;658;p34"/>
          <p:cNvSpPr/>
          <p:nvPr/>
        </p:nvSpPr>
        <p:spPr>
          <a:xfrm>
            <a:off x="4285725" y="2508750"/>
            <a:ext cx="572700" cy="572700"/>
          </a:xfrm>
          <a:prstGeom prst="rect">
            <a:avLst/>
          </a:prstGeom>
          <a:solidFill>
            <a:srgbClr val="F3F3F3"/>
          </a:solid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4385488" y="2569788"/>
            <a:ext cx="373167" cy="450621"/>
          </a:xfrm>
          <a:custGeom>
            <a:avLst/>
            <a:gdLst/>
            <a:ahLst/>
            <a:cxnLst/>
            <a:rect l="l" t="t" r="r" b="b"/>
            <a:pathLst>
              <a:path w="56519" h="68250" extrusionOk="0">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rgbClr val="0C3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34"/>
          <p:cNvGrpSpPr/>
          <p:nvPr/>
        </p:nvGrpSpPr>
        <p:grpSpPr>
          <a:xfrm>
            <a:off x="5567955" y="3351974"/>
            <a:ext cx="266197" cy="249155"/>
            <a:chOff x="1507342" y="1024774"/>
            <a:chExt cx="399216" cy="373658"/>
          </a:xfrm>
        </p:grpSpPr>
        <p:sp>
          <p:nvSpPr>
            <p:cNvPr id="661" name="Google Shape;661;p34"/>
            <p:cNvSpPr/>
            <p:nvPr/>
          </p:nvSpPr>
          <p:spPr>
            <a:xfrm>
              <a:off x="1507342" y="1024774"/>
              <a:ext cx="399216" cy="373658"/>
            </a:xfrm>
            <a:custGeom>
              <a:avLst/>
              <a:gdLst/>
              <a:ahLst/>
              <a:cxnLst/>
              <a:rect l="l" t="t" r="r" b="b"/>
              <a:pathLst>
                <a:path w="53389" h="49971" extrusionOk="0">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a:off x="1609125" y="1147993"/>
              <a:ext cx="45471" cy="127222"/>
            </a:xfrm>
            <a:custGeom>
              <a:avLst/>
              <a:gdLst/>
              <a:ahLst/>
              <a:cxnLst/>
              <a:rect l="l" t="t" r="r" b="b"/>
              <a:pathLst>
                <a:path w="6081" h="17014" extrusionOk="0">
                  <a:moveTo>
                    <a:pt x="4913" y="0"/>
                  </a:moveTo>
                  <a:lnTo>
                    <a:pt x="1" y="8506"/>
                  </a:lnTo>
                  <a:lnTo>
                    <a:pt x="4913" y="17014"/>
                  </a:lnTo>
                  <a:lnTo>
                    <a:pt x="6080" y="14992"/>
                  </a:lnTo>
                  <a:lnTo>
                    <a:pt x="2338" y="8506"/>
                  </a:lnTo>
                  <a:lnTo>
                    <a:pt x="6080" y="2023"/>
                  </a:lnTo>
                  <a:lnTo>
                    <a:pt x="491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34"/>
          <p:cNvSpPr/>
          <p:nvPr/>
        </p:nvSpPr>
        <p:spPr>
          <a:xfrm>
            <a:off x="3303861" y="1991081"/>
            <a:ext cx="283071" cy="245141"/>
          </a:xfrm>
          <a:custGeom>
            <a:avLst/>
            <a:gdLst/>
            <a:ahLst/>
            <a:cxnLst/>
            <a:rect l="l" t="t" r="r" b="b"/>
            <a:pathLst>
              <a:path w="56756" h="49151" extrusionOk="0">
                <a:moveTo>
                  <a:pt x="14188" y="1"/>
                </a:moveTo>
                <a:lnTo>
                  <a:pt x="1" y="24576"/>
                </a:lnTo>
                <a:lnTo>
                  <a:pt x="14188" y="49150"/>
                </a:lnTo>
                <a:lnTo>
                  <a:pt x="43782" y="49150"/>
                </a:lnTo>
                <a:lnTo>
                  <a:pt x="28376" y="23864"/>
                </a:lnTo>
                <a:lnTo>
                  <a:pt x="15426" y="45124"/>
                </a:lnTo>
                <a:lnTo>
                  <a:pt x="35068" y="45124"/>
                </a:lnTo>
                <a:lnTo>
                  <a:pt x="33679" y="43101"/>
                </a:lnTo>
                <a:lnTo>
                  <a:pt x="19026" y="43101"/>
                </a:lnTo>
                <a:lnTo>
                  <a:pt x="28376" y="27750"/>
                </a:lnTo>
                <a:lnTo>
                  <a:pt x="40182" y="47128"/>
                </a:lnTo>
                <a:lnTo>
                  <a:pt x="15355" y="47128"/>
                </a:lnTo>
                <a:lnTo>
                  <a:pt x="2334" y="24576"/>
                </a:lnTo>
                <a:lnTo>
                  <a:pt x="15355" y="2023"/>
                </a:lnTo>
                <a:lnTo>
                  <a:pt x="41397" y="2023"/>
                </a:lnTo>
                <a:lnTo>
                  <a:pt x="54418" y="24576"/>
                </a:lnTo>
                <a:lnTo>
                  <a:pt x="44818" y="41206"/>
                </a:lnTo>
                <a:lnTo>
                  <a:pt x="23241" y="6659"/>
                </a:lnTo>
                <a:lnTo>
                  <a:pt x="34254" y="6659"/>
                </a:lnTo>
                <a:lnTo>
                  <a:pt x="30764" y="12912"/>
                </a:lnTo>
                <a:lnTo>
                  <a:pt x="32006" y="14839"/>
                </a:lnTo>
                <a:lnTo>
                  <a:pt x="37698" y="4637"/>
                </a:lnTo>
                <a:lnTo>
                  <a:pt x="19590" y="4637"/>
                </a:lnTo>
                <a:lnTo>
                  <a:pt x="44887" y="45130"/>
                </a:lnTo>
                <a:lnTo>
                  <a:pt x="56755" y="24576"/>
                </a:lnTo>
                <a:lnTo>
                  <a:pt x="4256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a:off x="5586942" y="1999525"/>
            <a:ext cx="228224" cy="228239"/>
          </a:xfrm>
          <a:custGeom>
            <a:avLst/>
            <a:gdLst/>
            <a:ahLst/>
            <a:cxnLst/>
            <a:rect l="l" t="t" r="r" b="b"/>
            <a:pathLst>
              <a:path w="46246" h="46249" extrusionOk="0">
                <a:moveTo>
                  <a:pt x="23121" y="14630"/>
                </a:moveTo>
                <a:cubicBezTo>
                  <a:pt x="25393" y="14630"/>
                  <a:pt x="27524" y="15513"/>
                  <a:pt x="29129" y="17117"/>
                </a:cubicBezTo>
                <a:cubicBezTo>
                  <a:pt x="32440" y="20429"/>
                  <a:pt x="32440" y="25821"/>
                  <a:pt x="29129" y="29132"/>
                </a:cubicBezTo>
                <a:cubicBezTo>
                  <a:pt x="27524" y="30737"/>
                  <a:pt x="25393" y="31620"/>
                  <a:pt x="23121" y="31620"/>
                </a:cubicBezTo>
                <a:cubicBezTo>
                  <a:pt x="20853" y="31620"/>
                  <a:pt x="18721" y="30737"/>
                  <a:pt x="17117" y="29132"/>
                </a:cubicBezTo>
                <a:cubicBezTo>
                  <a:pt x="13805" y="25821"/>
                  <a:pt x="13805" y="20429"/>
                  <a:pt x="17117" y="17117"/>
                </a:cubicBezTo>
                <a:cubicBezTo>
                  <a:pt x="18721" y="15513"/>
                  <a:pt x="20853" y="14630"/>
                  <a:pt x="23121" y="14630"/>
                </a:cubicBezTo>
                <a:close/>
                <a:moveTo>
                  <a:pt x="23121" y="2023"/>
                </a:moveTo>
                <a:cubicBezTo>
                  <a:pt x="28759" y="2023"/>
                  <a:pt x="34059" y="4219"/>
                  <a:pt x="38044" y="8205"/>
                </a:cubicBezTo>
                <a:cubicBezTo>
                  <a:pt x="42030" y="12191"/>
                  <a:pt x="44223" y="17490"/>
                  <a:pt x="44223" y="23125"/>
                </a:cubicBezTo>
                <a:cubicBezTo>
                  <a:pt x="44223" y="27528"/>
                  <a:pt x="42879" y="31723"/>
                  <a:pt x="40392" y="35246"/>
                </a:cubicBezTo>
                <a:cubicBezTo>
                  <a:pt x="38279" y="35832"/>
                  <a:pt x="36128" y="36118"/>
                  <a:pt x="33994" y="36118"/>
                </a:cubicBezTo>
                <a:cubicBezTo>
                  <a:pt x="31061" y="36118"/>
                  <a:pt x="28160" y="35578"/>
                  <a:pt x="25437" y="34535"/>
                </a:cubicBezTo>
                <a:cubicBezTo>
                  <a:pt x="27131" y="33532"/>
                  <a:pt x="28721" y="32324"/>
                  <a:pt x="30172" y="30929"/>
                </a:cubicBezTo>
                <a:cubicBezTo>
                  <a:pt x="30305" y="30809"/>
                  <a:pt x="30432" y="30686"/>
                  <a:pt x="30559" y="30562"/>
                </a:cubicBezTo>
                <a:cubicBezTo>
                  <a:pt x="34660" y="26460"/>
                  <a:pt x="34660" y="19789"/>
                  <a:pt x="30559" y="15687"/>
                </a:cubicBezTo>
                <a:cubicBezTo>
                  <a:pt x="28575" y="13703"/>
                  <a:pt x="25933" y="12608"/>
                  <a:pt x="23121" y="12608"/>
                </a:cubicBezTo>
                <a:cubicBezTo>
                  <a:pt x="20316" y="12608"/>
                  <a:pt x="17675" y="13703"/>
                  <a:pt x="15687" y="15687"/>
                </a:cubicBezTo>
                <a:cubicBezTo>
                  <a:pt x="11585" y="19789"/>
                  <a:pt x="11585" y="26460"/>
                  <a:pt x="15687" y="30562"/>
                </a:cubicBezTo>
                <a:cubicBezTo>
                  <a:pt x="15813" y="30686"/>
                  <a:pt x="15940" y="30809"/>
                  <a:pt x="16073" y="30929"/>
                </a:cubicBezTo>
                <a:cubicBezTo>
                  <a:pt x="17524" y="32324"/>
                  <a:pt x="19111" y="33532"/>
                  <a:pt x="20805" y="34535"/>
                </a:cubicBezTo>
                <a:cubicBezTo>
                  <a:pt x="18084" y="35578"/>
                  <a:pt x="15184" y="36118"/>
                  <a:pt x="12251" y="36118"/>
                </a:cubicBezTo>
                <a:cubicBezTo>
                  <a:pt x="10116" y="36118"/>
                  <a:pt x="7964" y="35832"/>
                  <a:pt x="5851" y="35246"/>
                </a:cubicBezTo>
                <a:cubicBezTo>
                  <a:pt x="3367" y="31723"/>
                  <a:pt x="2022" y="27528"/>
                  <a:pt x="2022" y="23125"/>
                </a:cubicBezTo>
                <a:cubicBezTo>
                  <a:pt x="2022" y="17487"/>
                  <a:pt x="4215" y="12191"/>
                  <a:pt x="8201" y="8205"/>
                </a:cubicBezTo>
                <a:cubicBezTo>
                  <a:pt x="12187" y="4219"/>
                  <a:pt x="17487" y="2023"/>
                  <a:pt x="23121" y="2023"/>
                </a:cubicBezTo>
                <a:close/>
                <a:moveTo>
                  <a:pt x="23121" y="35749"/>
                </a:moveTo>
                <a:cubicBezTo>
                  <a:pt x="26522" y="37322"/>
                  <a:pt x="30234" y="38143"/>
                  <a:pt x="33997" y="38143"/>
                </a:cubicBezTo>
                <a:cubicBezTo>
                  <a:pt x="35427" y="38143"/>
                  <a:pt x="36864" y="38024"/>
                  <a:pt x="38294" y="37785"/>
                </a:cubicBezTo>
                <a:lnTo>
                  <a:pt x="38294" y="37785"/>
                </a:lnTo>
                <a:cubicBezTo>
                  <a:pt x="38208" y="37870"/>
                  <a:pt x="38129" y="37959"/>
                  <a:pt x="38044" y="38045"/>
                </a:cubicBezTo>
                <a:cubicBezTo>
                  <a:pt x="34059" y="42031"/>
                  <a:pt x="28759" y="44227"/>
                  <a:pt x="23121" y="44227"/>
                </a:cubicBezTo>
                <a:cubicBezTo>
                  <a:pt x="17487" y="44227"/>
                  <a:pt x="12187" y="42031"/>
                  <a:pt x="8201" y="38045"/>
                </a:cubicBezTo>
                <a:cubicBezTo>
                  <a:pt x="8115" y="37959"/>
                  <a:pt x="8037" y="37870"/>
                  <a:pt x="7951" y="37785"/>
                </a:cubicBezTo>
                <a:lnTo>
                  <a:pt x="7951" y="37785"/>
                </a:lnTo>
                <a:cubicBezTo>
                  <a:pt x="9382" y="38024"/>
                  <a:pt x="10819" y="38143"/>
                  <a:pt x="12249" y="38143"/>
                </a:cubicBezTo>
                <a:cubicBezTo>
                  <a:pt x="16012" y="38143"/>
                  <a:pt x="19721" y="37322"/>
                  <a:pt x="23121" y="35749"/>
                </a:cubicBezTo>
                <a:close/>
                <a:moveTo>
                  <a:pt x="23121" y="1"/>
                </a:moveTo>
                <a:cubicBezTo>
                  <a:pt x="16945" y="1"/>
                  <a:pt x="11140" y="2406"/>
                  <a:pt x="6771" y="6775"/>
                </a:cubicBezTo>
                <a:cubicBezTo>
                  <a:pt x="2406" y="11140"/>
                  <a:pt x="1" y="16950"/>
                  <a:pt x="1" y="23125"/>
                </a:cubicBezTo>
                <a:cubicBezTo>
                  <a:pt x="1" y="29300"/>
                  <a:pt x="2406" y="35110"/>
                  <a:pt x="6771" y="39474"/>
                </a:cubicBezTo>
                <a:cubicBezTo>
                  <a:pt x="11140" y="43843"/>
                  <a:pt x="16945" y="46248"/>
                  <a:pt x="23121" y="46248"/>
                </a:cubicBezTo>
                <a:cubicBezTo>
                  <a:pt x="29300" y="46248"/>
                  <a:pt x="35105" y="43843"/>
                  <a:pt x="39474" y="39474"/>
                </a:cubicBezTo>
                <a:cubicBezTo>
                  <a:pt x="43840" y="35110"/>
                  <a:pt x="46245" y="29300"/>
                  <a:pt x="46245" y="23125"/>
                </a:cubicBezTo>
                <a:cubicBezTo>
                  <a:pt x="46245" y="16950"/>
                  <a:pt x="43840" y="11140"/>
                  <a:pt x="39474" y="6775"/>
                </a:cubicBezTo>
                <a:cubicBezTo>
                  <a:pt x="35105" y="2406"/>
                  <a:pt x="29296" y="1"/>
                  <a:pt x="231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a:off x="3314557" y="3360344"/>
            <a:ext cx="261654" cy="238415"/>
          </a:xfrm>
          <a:custGeom>
            <a:avLst/>
            <a:gdLst/>
            <a:ahLst/>
            <a:cxnLst/>
            <a:rect l="l" t="t" r="r" b="b"/>
            <a:pathLst>
              <a:path w="53020" h="48311" extrusionOk="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220100" y="3251250"/>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5473450" y="3251250"/>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a:off x="3220100" y="1888350"/>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5473450" y="1888350"/>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34"/>
          <p:cNvCxnSpPr>
            <a:stCxn id="672" idx="3"/>
            <a:endCxn id="653" idx="1"/>
          </p:cNvCxnSpPr>
          <p:nvPr/>
        </p:nvCxnSpPr>
        <p:spPr>
          <a:xfrm>
            <a:off x="3670700" y="2113650"/>
            <a:ext cx="445200" cy="681600"/>
          </a:xfrm>
          <a:prstGeom prst="bentConnector3">
            <a:avLst>
              <a:gd name="adj1" fmla="val 50003"/>
            </a:avLst>
          </a:prstGeom>
          <a:noFill/>
          <a:ln w="19050" cap="flat" cmpd="sng">
            <a:solidFill>
              <a:srgbClr val="F3F3F3"/>
            </a:solidFill>
            <a:prstDash val="solid"/>
            <a:round/>
            <a:headEnd type="none" w="med" len="med"/>
            <a:tailEnd type="none" w="med" len="med"/>
          </a:ln>
        </p:spPr>
      </p:cxnSp>
      <p:cxnSp>
        <p:nvCxnSpPr>
          <p:cNvPr id="675" name="Google Shape;675;p34"/>
          <p:cNvCxnSpPr>
            <a:stCxn id="653" idx="1"/>
            <a:endCxn id="670" idx="3"/>
          </p:cNvCxnSpPr>
          <p:nvPr/>
        </p:nvCxnSpPr>
        <p:spPr>
          <a:xfrm flipH="1">
            <a:off x="3670725" y="2795100"/>
            <a:ext cx="445200" cy="681600"/>
          </a:xfrm>
          <a:prstGeom prst="bentConnector3">
            <a:avLst>
              <a:gd name="adj1" fmla="val 50003"/>
            </a:avLst>
          </a:prstGeom>
          <a:noFill/>
          <a:ln w="19050" cap="flat" cmpd="sng">
            <a:solidFill>
              <a:srgbClr val="F3F3F3"/>
            </a:solidFill>
            <a:prstDash val="solid"/>
            <a:round/>
            <a:headEnd type="none" w="med" len="med"/>
            <a:tailEnd type="none" w="med" len="med"/>
          </a:ln>
        </p:spPr>
      </p:cxnSp>
      <p:cxnSp>
        <p:nvCxnSpPr>
          <p:cNvPr id="676" name="Google Shape;676;p34"/>
          <p:cNvCxnSpPr>
            <a:stCxn id="673" idx="1"/>
            <a:endCxn id="653" idx="3"/>
          </p:cNvCxnSpPr>
          <p:nvPr/>
        </p:nvCxnSpPr>
        <p:spPr>
          <a:xfrm flipH="1">
            <a:off x="5028250" y="2113650"/>
            <a:ext cx="445200" cy="681600"/>
          </a:xfrm>
          <a:prstGeom prst="bentConnector3">
            <a:avLst>
              <a:gd name="adj1" fmla="val 50003"/>
            </a:avLst>
          </a:prstGeom>
          <a:noFill/>
          <a:ln w="19050" cap="flat" cmpd="sng">
            <a:solidFill>
              <a:srgbClr val="F3F3F3"/>
            </a:solidFill>
            <a:prstDash val="solid"/>
            <a:round/>
            <a:headEnd type="none" w="med" len="med"/>
            <a:tailEnd type="none" w="med" len="med"/>
          </a:ln>
        </p:spPr>
      </p:cxnSp>
      <p:cxnSp>
        <p:nvCxnSpPr>
          <p:cNvPr id="677" name="Google Shape;677;p34"/>
          <p:cNvCxnSpPr>
            <a:stCxn id="653" idx="3"/>
            <a:endCxn id="671" idx="1"/>
          </p:cNvCxnSpPr>
          <p:nvPr/>
        </p:nvCxnSpPr>
        <p:spPr>
          <a:xfrm>
            <a:off x="5028225" y="2795100"/>
            <a:ext cx="445200" cy="681600"/>
          </a:xfrm>
          <a:prstGeom prst="bentConnector3">
            <a:avLst>
              <a:gd name="adj1" fmla="val 50003"/>
            </a:avLst>
          </a:prstGeom>
          <a:noFill/>
          <a:ln w="19050" cap="flat" cmpd="sng">
            <a:solidFill>
              <a:srgbClr val="F3F3F3"/>
            </a:solidFill>
            <a:prstDash val="solid"/>
            <a:round/>
            <a:headEnd type="none" w="med" len="med"/>
            <a:tailEnd type="none" w="med" len="med"/>
          </a:ln>
        </p:spPr>
      </p:cxnSp>
    </p:spTree>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21" name="Google Shape;1721;p4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Classification</a:t>
            </a:r>
            <a:endParaRPr dirty="0"/>
          </a:p>
        </p:txBody>
      </p:sp>
      <p:sp>
        <p:nvSpPr>
          <p:cNvPr id="1722" name="Google Shape;1722;p43"/>
          <p:cNvSpPr txBox="1">
            <a:spLocks noGrp="1"/>
          </p:cNvSpPr>
          <p:nvPr>
            <p:ph type="subTitle" idx="2"/>
          </p:nvPr>
        </p:nvSpPr>
        <p:spPr>
          <a:xfrm flipH="1">
            <a:off x="5056046" y="2472639"/>
            <a:ext cx="2711100" cy="73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rgbClr val="F3F3F3"/>
                </a:solidFill>
                <a:ea typeface="Open Sans" panose="020B0606030504020204"/>
                <a:cs typeface="Open Sans" panose="020B0606030504020204"/>
                <a:sym typeface="Arial" panose="020B0604020202020204"/>
              </a:rPr>
              <a:t>Data modulated into the timing or occur</a:t>
            </a:r>
            <a:r>
              <a:rPr lang="en-IE" dirty="0">
                <a:solidFill>
                  <a:srgbClr val="F3F3F3"/>
                </a:solidFill>
                <a:ea typeface="Open Sans" panose="020B0606030504020204"/>
                <a:cs typeface="Open Sans" panose="020B0606030504020204"/>
                <a:sym typeface="Arial" panose="020B0604020202020204"/>
              </a:rPr>
              <a:t>r</a:t>
            </a:r>
            <a:r>
              <a:rPr lang="en-GB" dirty="0" err="1">
                <a:solidFill>
                  <a:srgbClr val="F3F3F3"/>
                </a:solidFill>
                <a:ea typeface="Open Sans" panose="020B0606030504020204"/>
                <a:cs typeface="Open Sans" panose="020B0606030504020204"/>
                <a:sym typeface="Arial" panose="020B0604020202020204"/>
              </a:rPr>
              <a:t>ence</a:t>
            </a:r>
            <a:r>
              <a:rPr lang="en-GB" dirty="0">
                <a:solidFill>
                  <a:srgbClr val="F3F3F3"/>
                </a:solidFill>
                <a:ea typeface="Open Sans" panose="020B0606030504020204"/>
                <a:cs typeface="Open Sans" panose="020B0606030504020204"/>
                <a:sym typeface="Arial" panose="020B0604020202020204"/>
              </a:rPr>
              <a:t> of events, e.g., the times between network packets</a:t>
            </a:r>
            <a:endParaRPr dirty="0">
              <a:solidFill>
                <a:srgbClr val="F3F3F3"/>
              </a:solidFill>
              <a:ea typeface="Open Sans" panose="020B0606030504020204"/>
              <a:cs typeface="Open Sans" panose="020B0606030504020204"/>
              <a:sym typeface="Arial" panose="020B0604020202020204"/>
            </a:endParaRPr>
          </a:p>
        </p:txBody>
      </p:sp>
      <p:sp>
        <p:nvSpPr>
          <p:cNvPr id="1723" name="Google Shape;1723;p43"/>
          <p:cNvSpPr txBox="1">
            <a:spLocks noGrp="1"/>
          </p:cNvSpPr>
          <p:nvPr>
            <p:ph type="subTitle" idx="4"/>
          </p:nvPr>
        </p:nvSpPr>
        <p:spPr>
          <a:xfrm flipH="1">
            <a:off x="1017908" y="2574749"/>
            <a:ext cx="2711100" cy="73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rgbClr val="F3F3F3"/>
                </a:solidFill>
                <a:ea typeface="Open Sans" panose="020B0606030504020204"/>
                <a:cs typeface="Open Sans" panose="020B0606030504020204"/>
                <a:sym typeface="Arial" panose="020B0604020202020204"/>
              </a:rPr>
              <a:t>Data transmitted by writing or abstaining from </a:t>
            </a:r>
            <a:r>
              <a:rPr lang="en-GB" dirty="0" err="1">
                <a:solidFill>
                  <a:srgbClr val="F3F3F3"/>
                </a:solidFill>
                <a:ea typeface="Open Sans" panose="020B0606030504020204"/>
                <a:cs typeface="Open Sans" panose="020B0606030504020204"/>
                <a:sym typeface="Arial" panose="020B0604020202020204"/>
              </a:rPr>
              <a:t>writi</a:t>
            </a:r>
            <a:r>
              <a:rPr lang="en-IE" dirty="0">
                <a:solidFill>
                  <a:srgbClr val="F3F3F3"/>
                </a:solidFill>
                <a:ea typeface="Open Sans" panose="020B0606030504020204"/>
                <a:cs typeface="Open Sans" panose="020B0606030504020204"/>
                <a:sym typeface="Arial" panose="020B0604020202020204"/>
              </a:rPr>
              <a:t>n</a:t>
            </a:r>
            <a:r>
              <a:rPr lang="en-GB" dirty="0">
                <a:solidFill>
                  <a:srgbClr val="F3F3F3"/>
                </a:solidFill>
                <a:ea typeface="Open Sans" panose="020B0606030504020204"/>
                <a:cs typeface="Open Sans" panose="020B0606030504020204"/>
                <a:sym typeface="Arial" panose="020B0604020202020204"/>
              </a:rPr>
              <a:t>g </a:t>
            </a:r>
            <a:r>
              <a:rPr lang="en-GB" dirty="0" err="1">
                <a:solidFill>
                  <a:srgbClr val="F3F3F3"/>
                </a:solidFill>
                <a:ea typeface="Open Sans" panose="020B0606030504020204"/>
                <a:cs typeface="Open Sans" panose="020B0606030504020204"/>
                <a:sym typeface="Arial" panose="020B0604020202020204"/>
              </a:rPr>
              <a:t>e.g</a:t>
            </a:r>
            <a:r>
              <a:rPr lang="en-GB" dirty="0">
                <a:solidFill>
                  <a:srgbClr val="F3F3F3"/>
                </a:solidFill>
                <a:ea typeface="Open Sans" panose="020B0606030504020204"/>
                <a:cs typeface="Open Sans" panose="020B0606030504020204"/>
                <a:sym typeface="Arial" panose="020B0604020202020204"/>
              </a:rPr>
              <a:t> to a ram</a:t>
            </a:r>
            <a:endParaRPr dirty="0">
              <a:solidFill>
                <a:srgbClr val="F3F3F3"/>
              </a:solidFill>
              <a:ea typeface="Open Sans" panose="020B0606030504020204"/>
              <a:cs typeface="Open Sans" panose="020B0606030504020204"/>
              <a:sym typeface="Arial" panose="020B0604020202020204"/>
            </a:endParaRPr>
          </a:p>
        </p:txBody>
      </p:sp>
      <p:sp>
        <p:nvSpPr>
          <p:cNvPr id="1724" name="Google Shape;1724;p43"/>
          <p:cNvSpPr txBox="1">
            <a:spLocks noGrp="1"/>
          </p:cNvSpPr>
          <p:nvPr>
            <p:ph type="subTitle" idx="1"/>
          </p:nvPr>
        </p:nvSpPr>
        <p:spPr>
          <a:xfrm flipH="1">
            <a:off x="4991774" y="2091683"/>
            <a:ext cx="27111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solidFill>
                  <a:srgbClr val="F3F3F3"/>
                </a:solidFill>
                <a:latin typeface="Barlow Semi Condensed" panose="00000506000000000000"/>
                <a:ea typeface="Open Sans" panose="020B0606030504020204"/>
                <a:cs typeface="Open Sans" panose="020B0606030504020204"/>
                <a:sym typeface="Rajdhani" panose="020F0502020204030204"/>
              </a:rPr>
              <a:t>Timing Channel</a:t>
            </a:r>
            <a:endParaRPr sz="1600" dirty="0">
              <a:solidFill>
                <a:srgbClr val="F3F3F3"/>
              </a:solidFill>
              <a:latin typeface="Barlow Semi Condensed" panose="00000506000000000000"/>
              <a:ea typeface="Open Sans" panose="020B0606030504020204"/>
              <a:cs typeface="Open Sans" panose="020B0606030504020204"/>
              <a:sym typeface="Rajdhani" panose="020F0502020204030204"/>
            </a:endParaRPr>
          </a:p>
        </p:txBody>
      </p:sp>
      <p:sp>
        <p:nvSpPr>
          <p:cNvPr id="1725" name="Google Shape;1725;p43"/>
          <p:cNvSpPr txBox="1">
            <a:spLocks noGrp="1"/>
          </p:cNvSpPr>
          <p:nvPr>
            <p:ph type="subTitle" idx="3"/>
          </p:nvPr>
        </p:nvSpPr>
        <p:spPr>
          <a:xfrm flipH="1">
            <a:off x="925975" y="2057799"/>
            <a:ext cx="27111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solidFill>
                  <a:srgbClr val="F3F3F3"/>
                </a:solidFill>
                <a:latin typeface="Barlow Semi Condensed" panose="00000506000000000000"/>
                <a:ea typeface="Open Sans" panose="020B0606030504020204"/>
                <a:cs typeface="Open Sans" panose="020B0606030504020204"/>
                <a:sym typeface="Rajdhani" panose="020F0502020204030204"/>
              </a:rPr>
              <a:t>Storage Channel</a:t>
            </a:r>
            <a:endParaRPr sz="1600" dirty="0">
              <a:solidFill>
                <a:srgbClr val="F3F3F3"/>
              </a:solidFill>
              <a:latin typeface="Barlow Semi Condensed" panose="00000506000000000000"/>
              <a:ea typeface="Open Sans" panose="020B0606030504020204"/>
              <a:cs typeface="Open Sans" panose="020B0606030504020204"/>
              <a:sym typeface="Rajdhani" panose="020F0502020204030204"/>
            </a:endParaRPr>
          </a:p>
        </p:txBody>
      </p:sp>
      <p:sp>
        <p:nvSpPr>
          <p:cNvPr id="23" name="Google Shape;10764;p59"/>
          <p:cNvSpPr/>
          <p:nvPr/>
        </p:nvSpPr>
        <p:spPr>
          <a:xfrm>
            <a:off x="6347324" y="1780744"/>
            <a:ext cx="15163" cy="17581"/>
          </a:xfrm>
          <a:custGeom>
            <a:avLst/>
            <a:gdLst/>
            <a:ahLst/>
            <a:cxnLst/>
            <a:rect l="l" t="t" r="r" b="b"/>
            <a:pathLst>
              <a:path w="358" h="415" extrusionOk="0">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TextBox 41"/>
          <p:cNvSpPr txBox="1"/>
          <p:nvPr/>
        </p:nvSpPr>
        <p:spPr>
          <a:xfrm>
            <a:off x="7254751" y="1317899"/>
            <a:ext cx="643717" cy="725201"/>
          </a:xfrm>
          <a:prstGeom prst="rect">
            <a:avLst/>
          </a:prstGeom>
          <a:noFill/>
        </p:spPr>
        <p:txBody>
          <a:bodyPr wrap="square" rtlCol="0">
            <a:spAutoFit/>
          </a:bodyPr>
          <a:lstStyle/>
          <a:p>
            <a:endParaRPr lang="en-US" dirty="0"/>
          </a:p>
        </p:txBody>
      </p:sp>
      <p:grpSp>
        <p:nvGrpSpPr>
          <p:cNvPr id="47" name="Google Shape;10751;p59"/>
          <p:cNvGrpSpPr/>
          <p:nvPr/>
        </p:nvGrpSpPr>
        <p:grpSpPr>
          <a:xfrm>
            <a:off x="5965662" y="1100211"/>
            <a:ext cx="924116" cy="885804"/>
            <a:chOff x="6259175" y="1559008"/>
            <a:chExt cx="271743" cy="272093"/>
          </a:xfrm>
        </p:grpSpPr>
        <p:sp>
          <p:nvSpPr>
            <p:cNvPr id="48" name="Google Shape;10752;p59"/>
            <p:cNvSpPr/>
            <p:nvPr/>
          </p:nvSpPr>
          <p:spPr>
            <a:xfrm>
              <a:off x="6259175" y="1559008"/>
              <a:ext cx="271743" cy="272093"/>
            </a:xfrm>
            <a:custGeom>
              <a:avLst/>
              <a:gdLst/>
              <a:ahLst/>
              <a:cxnLst/>
              <a:rect l="l" t="t" r="r" b="b"/>
              <a:pathLst>
                <a:path w="8538" h="8549" extrusionOk="0">
                  <a:moveTo>
                    <a:pt x="4263" y="0"/>
                  </a:moveTo>
                  <a:cubicBezTo>
                    <a:pt x="3120" y="0"/>
                    <a:pt x="2049" y="453"/>
                    <a:pt x="1251" y="1250"/>
                  </a:cubicBezTo>
                  <a:cubicBezTo>
                    <a:pt x="441" y="2060"/>
                    <a:pt x="1" y="3131"/>
                    <a:pt x="1" y="4274"/>
                  </a:cubicBezTo>
                  <a:cubicBezTo>
                    <a:pt x="1" y="5417"/>
                    <a:pt x="441" y="6489"/>
                    <a:pt x="1251" y="7299"/>
                  </a:cubicBezTo>
                  <a:cubicBezTo>
                    <a:pt x="2049" y="8096"/>
                    <a:pt x="3120" y="8549"/>
                    <a:pt x="4263" y="8549"/>
                  </a:cubicBezTo>
                  <a:cubicBezTo>
                    <a:pt x="5418" y="8549"/>
                    <a:pt x="6490" y="8096"/>
                    <a:pt x="7287" y="7299"/>
                  </a:cubicBezTo>
                  <a:cubicBezTo>
                    <a:pt x="8097" y="6489"/>
                    <a:pt x="8537" y="5417"/>
                    <a:pt x="8537" y="4274"/>
                  </a:cubicBezTo>
                  <a:cubicBezTo>
                    <a:pt x="8526" y="4179"/>
                    <a:pt x="8526" y="4108"/>
                    <a:pt x="8526" y="4036"/>
                  </a:cubicBezTo>
                  <a:cubicBezTo>
                    <a:pt x="8526" y="3965"/>
                    <a:pt x="8466" y="3917"/>
                    <a:pt x="8383" y="3917"/>
                  </a:cubicBezTo>
                  <a:cubicBezTo>
                    <a:pt x="8311" y="3917"/>
                    <a:pt x="8276" y="3977"/>
                    <a:pt x="8276" y="4048"/>
                  </a:cubicBezTo>
                  <a:lnTo>
                    <a:pt x="8276" y="4274"/>
                  </a:lnTo>
                  <a:cubicBezTo>
                    <a:pt x="8276" y="5346"/>
                    <a:pt x="7859" y="6358"/>
                    <a:pt x="7097" y="7120"/>
                  </a:cubicBezTo>
                  <a:cubicBezTo>
                    <a:pt x="6335" y="7882"/>
                    <a:pt x="5323" y="8287"/>
                    <a:pt x="4251" y="8287"/>
                  </a:cubicBezTo>
                  <a:cubicBezTo>
                    <a:pt x="3180" y="8287"/>
                    <a:pt x="2168" y="7870"/>
                    <a:pt x="1406" y="7120"/>
                  </a:cubicBezTo>
                  <a:cubicBezTo>
                    <a:pt x="656" y="6358"/>
                    <a:pt x="239" y="5346"/>
                    <a:pt x="239" y="4274"/>
                  </a:cubicBezTo>
                  <a:cubicBezTo>
                    <a:pt x="239" y="3203"/>
                    <a:pt x="644" y="2191"/>
                    <a:pt x="1406" y="1429"/>
                  </a:cubicBezTo>
                  <a:cubicBezTo>
                    <a:pt x="2168" y="667"/>
                    <a:pt x="3180" y="250"/>
                    <a:pt x="4251" y="250"/>
                  </a:cubicBezTo>
                  <a:cubicBezTo>
                    <a:pt x="5204" y="250"/>
                    <a:pt x="6121" y="595"/>
                    <a:pt x="6847" y="1203"/>
                  </a:cubicBezTo>
                  <a:cubicBezTo>
                    <a:pt x="7561" y="1822"/>
                    <a:pt x="8049" y="2655"/>
                    <a:pt x="8216" y="3560"/>
                  </a:cubicBezTo>
                  <a:cubicBezTo>
                    <a:pt x="8227" y="3624"/>
                    <a:pt x="8276" y="3669"/>
                    <a:pt x="8337" y="3669"/>
                  </a:cubicBezTo>
                  <a:cubicBezTo>
                    <a:pt x="8344" y="3669"/>
                    <a:pt x="8352" y="3668"/>
                    <a:pt x="8359" y="3667"/>
                  </a:cubicBezTo>
                  <a:cubicBezTo>
                    <a:pt x="8430" y="3643"/>
                    <a:pt x="8478" y="3584"/>
                    <a:pt x="8466" y="3512"/>
                  </a:cubicBezTo>
                  <a:cubicBezTo>
                    <a:pt x="8287" y="2548"/>
                    <a:pt x="7775" y="1655"/>
                    <a:pt x="7025" y="1012"/>
                  </a:cubicBezTo>
                  <a:cubicBezTo>
                    <a:pt x="6251" y="357"/>
                    <a:pt x="5275" y="0"/>
                    <a:pt x="4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753;p59"/>
            <p:cNvSpPr/>
            <p:nvPr/>
          </p:nvSpPr>
          <p:spPr>
            <a:xfrm>
              <a:off x="6278147" y="1577946"/>
              <a:ext cx="231927" cy="232309"/>
            </a:xfrm>
            <a:custGeom>
              <a:avLst/>
              <a:gdLst/>
              <a:ahLst/>
              <a:cxnLst/>
              <a:rect l="l" t="t" r="r" b="b"/>
              <a:pathLst>
                <a:path w="7287" h="7299" extrusionOk="0">
                  <a:moveTo>
                    <a:pt x="3643" y="0"/>
                  </a:moveTo>
                  <a:cubicBezTo>
                    <a:pt x="3119" y="0"/>
                    <a:pt x="2631" y="108"/>
                    <a:pt x="2155" y="322"/>
                  </a:cubicBezTo>
                  <a:cubicBezTo>
                    <a:pt x="1703" y="524"/>
                    <a:pt x="1310" y="810"/>
                    <a:pt x="964" y="1179"/>
                  </a:cubicBezTo>
                  <a:cubicBezTo>
                    <a:pt x="917" y="1227"/>
                    <a:pt x="917" y="1310"/>
                    <a:pt x="964" y="1358"/>
                  </a:cubicBezTo>
                  <a:cubicBezTo>
                    <a:pt x="988" y="1382"/>
                    <a:pt x="1021" y="1393"/>
                    <a:pt x="1054" y="1393"/>
                  </a:cubicBezTo>
                  <a:cubicBezTo>
                    <a:pt x="1086" y="1393"/>
                    <a:pt x="1119" y="1382"/>
                    <a:pt x="1143" y="1358"/>
                  </a:cubicBezTo>
                  <a:cubicBezTo>
                    <a:pt x="1453" y="1012"/>
                    <a:pt x="1822" y="750"/>
                    <a:pt x="2262" y="560"/>
                  </a:cubicBezTo>
                  <a:cubicBezTo>
                    <a:pt x="2691" y="358"/>
                    <a:pt x="3167" y="262"/>
                    <a:pt x="3643" y="262"/>
                  </a:cubicBezTo>
                  <a:cubicBezTo>
                    <a:pt x="5513" y="262"/>
                    <a:pt x="7037" y="1774"/>
                    <a:pt x="7037" y="3656"/>
                  </a:cubicBezTo>
                  <a:cubicBezTo>
                    <a:pt x="7037" y="5525"/>
                    <a:pt x="5513" y="7049"/>
                    <a:pt x="3643" y="7049"/>
                  </a:cubicBezTo>
                  <a:cubicBezTo>
                    <a:pt x="1762" y="7049"/>
                    <a:pt x="250" y="5525"/>
                    <a:pt x="250" y="3656"/>
                  </a:cubicBezTo>
                  <a:cubicBezTo>
                    <a:pt x="250" y="2977"/>
                    <a:pt x="441" y="2322"/>
                    <a:pt x="810" y="1774"/>
                  </a:cubicBezTo>
                  <a:cubicBezTo>
                    <a:pt x="857" y="1727"/>
                    <a:pt x="845" y="1655"/>
                    <a:pt x="786" y="1608"/>
                  </a:cubicBezTo>
                  <a:cubicBezTo>
                    <a:pt x="766" y="1596"/>
                    <a:pt x="743" y="1591"/>
                    <a:pt x="721" y="1591"/>
                  </a:cubicBezTo>
                  <a:cubicBezTo>
                    <a:pt x="676" y="1591"/>
                    <a:pt x="631" y="1612"/>
                    <a:pt x="607" y="1643"/>
                  </a:cubicBezTo>
                  <a:cubicBezTo>
                    <a:pt x="202" y="2239"/>
                    <a:pt x="0" y="2941"/>
                    <a:pt x="0" y="3656"/>
                  </a:cubicBezTo>
                  <a:cubicBezTo>
                    <a:pt x="0" y="4632"/>
                    <a:pt x="381" y="5537"/>
                    <a:pt x="1072" y="6227"/>
                  </a:cubicBezTo>
                  <a:cubicBezTo>
                    <a:pt x="1750" y="6906"/>
                    <a:pt x="2679" y="7299"/>
                    <a:pt x="3643" y="7299"/>
                  </a:cubicBezTo>
                  <a:cubicBezTo>
                    <a:pt x="4620" y="7299"/>
                    <a:pt x="5536" y="6906"/>
                    <a:pt x="6215" y="6227"/>
                  </a:cubicBezTo>
                  <a:cubicBezTo>
                    <a:pt x="6894" y="5537"/>
                    <a:pt x="7287" y="4620"/>
                    <a:pt x="7287" y="3656"/>
                  </a:cubicBezTo>
                  <a:cubicBezTo>
                    <a:pt x="7287" y="2679"/>
                    <a:pt x="6906" y="1763"/>
                    <a:pt x="6215" y="1072"/>
                  </a:cubicBezTo>
                  <a:cubicBezTo>
                    <a:pt x="5536" y="393"/>
                    <a:pt x="4608" y="0"/>
                    <a:pt x="3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754;p59"/>
            <p:cNvSpPr/>
            <p:nvPr/>
          </p:nvSpPr>
          <p:spPr>
            <a:xfrm>
              <a:off x="6297846" y="1690870"/>
              <a:ext cx="13272" cy="7607"/>
            </a:xfrm>
            <a:custGeom>
              <a:avLst/>
              <a:gdLst/>
              <a:ahLst/>
              <a:cxnLst/>
              <a:rect l="l" t="t" r="r" b="b"/>
              <a:pathLst>
                <a:path w="417" h="239" extrusionOk="0">
                  <a:moveTo>
                    <a:pt x="119" y="0"/>
                  </a:moveTo>
                  <a:cubicBezTo>
                    <a:pt x="48" y="0"/>
                    <a:pt x="0" y="36"/>
                    <a:pt x="0" y="120"/>
                  </a:cubicBezTo>
                  <a:cubicBezTo>
                    <a:pt x="0" y="191"/>
                    <a:pt x="60" y="239"/>
                    <a:pt x="119" y="239"/>
                  </a:cubicBezTo>
                  <a:lnTo>
                    <a:pt x="298" y="239"/>
                  </a:lnTo>
                  <a:cubicBezTo>
                    <a:pt x="369" y="239"/>
                    <a:pt x="417" y="179"/>
                    <a:pt x="417" y="120"/>
                  </a:cubicBezTo>
                  <a:cubicBezTo>
                    <a:pt x="417" y="60"/>
                    <a:pt x="357" y="0"/>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755;p59"/>
            <p:cNvSpPr/>
            <p:nvPr/>
          </p:nvSpPr>
          <p:spPr>
            <a:xfrm>
              <a:off x="6390687" y="1598029"/>
              <a:ext cx="100448" cy="100448"/>
            </a:xfrm>
            <a:custGeom>
              <a:avLst/>
              <a:gdLst/>
              <a:ahLst/>
              <a:cxnLst/>
              <a:rect l="l" t="t" r="r" b="b"/>
              <a:pathLst>
                <a:path w="3156" h="3156" extrusionOk="0">
                  <a:moveTo>
                    <a:pt x="119" y="0"/>
                  </a:moveTo>
                  <a:cubicBezTo>
                    <a:pt x="60" y="0"/>
                    <a:pt x="0" y="60"/>
                    <a:pt x="0" y="119"/>
                  </a:cubicBezTo>
                  <a:lnTo>
                    <a:pt x="0" y="3037"/>
                  </a:lnTo>
                  <a:cubicBezTo>
                    <a:pt x="0" y="3108"/>
                    <a:pt x="60" y="3156"/>
                    <a:pt x="119" y="3156"/>
                  </a:cubicBezTo>
                  <a:lnTo>
                    <a:pt x="3036" y="3156"/>
                  </a:lnTo>
                  <a:cubicBezTo>
                    <a:pt x="3108" y="3156"/>
                    <a:pt x="3155" y="3096"/>
                    <a:pt x="3155" y="3037"/>
                  </a:cubicBezTo>
                  <a:cubicBezTo>
                    <a:pt x="3155" y="2977"/>
                    <a:pt x="3096" y="2917"/>
                    <a:pt x="3036" y="2917"/>
                  </a:cubicBezTo>
                  <a:lnTo>
                    <a:pt x="250" y="2917"/>
                  </a:lnTo>
                  <a:lnTo>
                    <a:pt x="250" y="119"/>
                  </a:lnTo>
                  <a:lnTo>
                    <a:pt x="238" y="119"/>
                  </a:lnTo>
                  <a:cubicBezTo>
                    <a:pt x="238" y="48"/>
                    <a:pt x="179" y="0"/>
                    <a:pt x="1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756;p59"/>
            <p:cNvSpPr/>
            <p:nvPr/>
          </p:nvSpPr>
          <p:spPr>
            <a:xfrm>
              <a:off x="6390305" y="1778013"/>
              <a:ext cx="7607" cy="13304"/>
            </a:xfrm>
            <a:custGeom>
              <a:avLst/>
              <a:gdLst/>
              <a:ahLst/>
              <a:cxnLst/>
              <a:rect l="l" t="t" r="r" b="b"/>
              <a:pathLst>
                <a:path w="239" h="418" extrusionOk="0">
                  <a:moveTo>
                    <a:pt x="119" y="1"/>
                  </a:moveTo>
                  <a:cubicBezTo>
                    <a:pt x="60" y="1"/>
                    <a:pt x="0" y="60"/>
                    <a:pt x="0" y="120"/>
                  </a:cubicBezTo>
                  <a:lnTo>
                    <a:pt x="0" y="299"/>
                  </a:lnTo>
                  <a:cubicBezTo>
                    <a:pt x="0" y="370"/>
                    <a:pt x="60" y="418"/>
                    <a:pt x="119" y="418"/>
                  </a:cubicBezTo>
                  <a:cubicBezTo>
                    <a:pt x="179" y="418"/>
                    <a:pt x="238" y="358"/>
                    <a:pt x="238" y="299"/>
                  </a:cubicBezTo>
                  <a:lnTo>
                    <a:pt x="238" y="120"/>
                  </a:lnTo>
                  <a:cubicBezTo>
                    <a:pt x="238" y="49"/>
                    <a:pt x="179" y="1"/>
                    <a:pt x="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757;p59"/>
            <p:cNvSpPr/>
            <p:nvPr/>
          </p:nvSpPr>
          <p:spPr>
            <a:xfrm>
              <a:off x="6324358" y="1624923"/>
              <a:ext cx="12922" cy="11776"/>
            </a:xfrm>
            <a:custGeom>
              <a:avLst/>
              <a:gdLst/>
              <a:ahLst/>
              <a:cxnLst/>
              <a:rect l="l" t="t" r="r" b="b"/>
              <a:pathLst>
                <a:path w="406" h="370" extrusionOk="0">
                  <a:moveTo>
                    <a:pt x="133" y="1"/>
                  </a:moveTo>
                  <a:cubicBezTo>
                    <a:pt x="99" y="1"/>
                    <a:pt x="66" y="13"/>
                    <a:pt x="48" y="36"/>
                  </a:cubicBezTo>
                  <a:cubicBezTo>
                    <a:pt x="1" y="72"/>
                    <a:pt x="1" y="167"/>
                    <a:pt x="48" y="215"/>
                  </a:cubicBezTo>
                  <a:lnTo>
                    <a:pt x="179" y="346"/>
                  </a:lnTo>
                  <a:cubicBezTo>
                    <a:pt x="215" y="370"/>
                    <a:pt x="239" y="370"/>
                    <a:pt x="274" y="370"/>
                  </a:cubicBezTo>
                  <a:cubicBezTo>
                    <a:pt x="298" y="370"/>
                    <a:pt x="334" y="358"/>
                    <a:pt x="358" y="346"/>
                  </a:cubicBezTo>
                  <a:cubicBezTo>
                    <a:pt x="405" y="298"/>
                    <a:pt x="405" y="215"/>
                    <a:pt x="358" y="167"/>
                  </a:cubicBezTo>
                  <a:lnTo>
                    <a:pt x="227" y="36"/>
                  </a:lnTo>
                  <a:cubicBezTo>
                    <a:pt x="203" y="13"/>
                    <a:pt x="167" y="1"/>
                    <a:pt x="1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758;p59"/>
            <p:cNvSpPr/>
            <p:nvPr/>
          </p:nvSpPr>
          <p:spPr>
            <a:xfrm>
              <a:off x="6451700" y="1752265"/>
              <a:ext cx="12890" cy="11776"/>
            </a:xfrm>
            <a:custGeom>
              <a:avLst/>
              <a:gdLst/>
              <a:ahLst/>
              <a:cxnLst/>
              <a:rect l="l" t="t" r="r" b="b"/>
              <a:pathLst>
                <a:path w="405" h="370" extrusionOk="0">
                  <a:moveTo>
                    <a:pt x="133" y="0"/>
                  </a:moveTo>
                  <a:cubicBezTo>
                    <a:pt x="101" y="0"/>
                    <a:pt x="72" y="12"/>
                    <a:pt x="48" y="36"/>
                  </a:cubicBezTo>
                  <a:cubicBezTo>
                    <a:pt x="0" y="84"/>
                    <a:pt x="0" y="167"/>
                    <a:pt x="48" y="215"/>
                  </a:cubicBezTo>
                  <a:lnTo>
                    <a:pt x="179" y="346"/>
                  </a:lnTo>
                  <a:cubicBezTo>
                    <a:pt x="214" y="369"/>
                    <a:pt x="238" y="369"/>
                    <a:pt x="274" y="369"/>
                  </a:cubicBezTo>
                  <a:cubicBezTo>
                    <a:pt x="298" y="369"/>
                    <a:pt x="333" y="357"/>
                    <a:pt x="357" y="346"/>
                  </a:cubicBezTo>
                  <a:cubicBezTo>
                    <a:pt x="405" y="298"/>
                    <a:pt x="405" y="215"/>
                    <a:pt x="357" y="167"/>
                  </a:cubicBezTo>
                  <a:lnTo>
                    <a:pt x="226" y="36"/>
                  </a:lnTo>
                  <a:cubicBezTo>
                    <a:pt x="197" y="12"/>
                    <a:pt x="164" y="0"/>
                    <a:pt x="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759;p59"/>
            <p:cNvSpPr/>
            <p:nvPr/>
          </p:nvSpPr>
          <p:spPr>
            <a:xfrm>
              <a:off x="6451700" y="1624923"/>
              <a:ext cx="12890" cy="11776"/>
            </a:xfrm>
            <a:custGeom>
              <a:avLst/>
              <a:gdLst/>
              <a:ahLst/>
              <a:cxnLst/>
              <a:rect l="l" t="t" r="r" b="b"/>
              <a:pathLst>
                <a:path w="405" h="370" extrusionOk="0">
                  <a:moveTo>
                    <a:pt x="272" y="1"/>
                  </a:moveTo>
                  <a:cubicBezTo>
                    <a:pt x="238" y="1"/>
                    <a:pt x="202" y="13"/>
                    <a:pt x="179" y="36"/>
                  </a:cubicBezTo>
                  <a:lnTo>
                    <a:pt x="48" y="167"/>
                  </a:lnTo>
                  <a:cubicBezTo>
                    <a:pt x="0" y="215"/>
                    <a:pt x="0" y="298"/>
                    <a:pt x="48" y="346"/>
                  </a:cubicBezTo>
                  <a:cubicBezTo>
                    <a:pt x="83" y="370"/>
                    <a:pt x="107" y="370"/>
                    <a:pt x="143" y="370"/>
                  </a:cubicBezTo>
                  <a:cubicBezTo>
                    <a:pt x="167" y="370"/>
                    <a:pt x="202" y="370"/>
                    <a:pt x="226" y="346"/>
                  </a:cubicBezTo>
                  <a:lnTo>
                    <a:pt x="357" y="215"/>
                  </a:lnTo>
                  <a:cubicBezTo>
                    <a:pt x="405" y="167"/>
                    <a:pt x="405" y="72"/>
                    <a:pt x="357" y="36"/>
                  </a:cubicBezTo>
                  <a:cubicBezTo>
                    <a:pt x="339" y="13"/>
                    <a:pt x="307" y="1"/>
                    <a:pt x="2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760;p59"/>
            <p:cNvSpPr/>
            <p:nvPr/>
          </p:nvSpPr>
          <p:spPr>
            <a:xfrm>
              <a:off x="6324358" y="1751883"/>
              <a:ext cx="12922" cy="11776"/>
            </a:xfrm>
            <a:custGeom>
              <a:avLst/>
              <a:gdLst/>
              <a:ahLst/>
              <a:cxnLst/>
              <a:rect l="l" t="t" r="r" b="b"/>
              <a:pathLst>
                <a:path w="406" h="370" extrusionOk="0">
                  <a:moveTo>
                    <a:pt x="268" y="0"/>
                  </a:moveTo>
                  <a:cubicBezTo>
                    <a:pt x="236" y="0"/>
                    <a:pt x="203" y="12"/>
                    <a:pt x="179" y="36"/>
                  </a:cubicBezTo>
                  <a:lnTo>
                    <a:pt x="48" y="167"/>
                  </a:lnTo>
                  <a:cubicBezTo>
                    <a:pt x="1" y="227"/>
                    <a:pt x="1" y="298"/>
                    <a:pt x="48" y="346"/>
                  </a:cubicBezTo>
                  <a:cubicBezTo>
                    <a:pt x="72" y="369"/>
                    <a:pt x="108" y="369"/>
                    <a:pt x="132" y="369"/>
                  </a:cubicBezTo>
                  <a:cubicBezTo>
                    <a:pt x="167" y="369"/>
                    <a:pt x="191" y="358"/>
                    <a:pt x="227" y="346"/>
                  </a:cubicBezTo>
                  <a:lnTo>
                    <a:pt x="358" y="215"/>
                  </a:lnTo>
                  <a:cubicBezTo>
                    <a:pt x="405" y="167"/>
                    <a:pt x="405" y="72"/>
                    <a:pt x="358" y="36"/>
                  </a:cubicBezTo>
                  <a:cubicBezTo>
                    <a:pt x="334" y="12"/>
                    <a:pt x="301" y="0"/>
                    <a:pt x="2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761;p59"/>
            <p:cNvSpPr/>
            <p:nvPr/>
          </p:nvSpPr>
          <p:spPr>
            <a:xfrm rot="8524286">
              <a:off x="6304657" y="1653823"/>
              <a:ext cx="14036" cy="10567"/>
            </a:xfrm>
            <a:custGeom>
              <a:avLst/>
              <a:gdLst/>
              <a:ahLst/>
              <a:cxnLst/>
              <a:rect l="l" t="t" r="r" b="b"/>
              <a:pathLst>
                <a:path w="441" h="332" extrusionOk="0">
                  <a:moveTo>
                    <a:pt x="143" y="0"/>
                  </a:moveTo>
                  <a:cubicBezTo>
                    <a:pt x="97" y="0"/>
                    <a:pt x="51" y="25"/>
                    <a:pt x="24" y="69"/>
                  </a:cubicBezTo>
                  <a:cubicBezTo>
                    <a:pt x="0" y="129"/>
                    <a:pt x="24" y="212"/>
                    <a:pt x="84" y="236"/>
                  </a:cubicBezTo>
                  <a:lnTo>
                    <a:pt x="250" y="307"/>
                  </a:lnTo>
                  <a:cubicBezTo>
                    <a:pt x="262" y="307"/>
                    <a:pt x="274" y="331"/>
                    <a:pt x="298" y="331"/>
                  </a:cubicBezTo>
                  <a:cubicBezTo>
                    <a:pt x="334" y="331"/>
                    <a:pt x="381" y="295"/>
                    <a:pt x="417" y="260"/>
                  </a:cubicBezTo>
                  <a:cubicBezTo>
                    <a:pt x="441" y="200"/>
                    <a:pt x="417" y="117"/>
                    <a:pt x="358" y="93"/>
                  </a:cubicBezTo>
                  <a:lnTo>
                    <a:pt x="191" y="10"/>
                  </a:lnTo>
                  <a:cubicBezTo>
                    <a:pt x="176" y="3"/>
                    <a:pt x="159"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762;p59"/>
            <p:cNvSpPr/>
            <p:nvPr/>
          </p:nvSpPr>
          <p:spPr>
            <a:xfrm>
              <a:off x="6469874" y="1724511"/>
              <a:ext cx="14068" cy="10344"/>
            </a:xfrm>
            <a:custGeom>
              <a:avLst/>
              <a:gdLst/>
              <a:ahLst/>
              <a:cxnLst/>
              <a:rect l="l" t="t" r="r" b="b"/>
              <a:pathLst>
                <a:path w="442" h="325" extrusionOk="0">
                  <a:moveTo>
                    <a:pt x="140" y="1"/>
                  </a:moveTo>
                  <a:cubicBezTo>
                    <a:pt x="95" y="1"/>
                    <a:pt x="50" y="31"/>
                    <a:pt x="24" y="75"/>
                  </a:cubicBezTo>
                  <a:cubicBezTo>
                    <a:pt x="1" y="134"/>
                    <a:pt x="24" y="206"/>
                    <a:pt x="84" y="241"/>
                  </a:cubicBezTo>
                  <a:lnTo>
                    <a:pt x="251" y="313"/>
                  </a:lnTo>
                  <a:cubicBezTo>
                    <a:pt x="263" y="313"/>
                    <a:pt x="286" y="325"/>
                    <a:pt x="298" y="325"/>
                  </a:cubicBezTo>
                  <a:cubicBezTo>
                    <a:pt x="346" y="325"/>
                    <a:pt x="382" y="301"/>
                    <a:pt x="417" y="253"/>
                  </a:cubicBezTo>
                  <a:cubicBezTo>
                    <a:pt x="441" y="194"/>
                    <a:pt x="417" y="122"/>
                    <a:pt x="358" y="86"/>
                  </a:cubicBezTo>
                  <a:lnTo>
                    <a:pt x="191" y="15"/>
                  </a:lnTo>
                  <a:cubicBezTo>
                    <a:pt x="175" y="5"/>
                    <a:pt x="157" y="1"/>
                    <a:pt x="1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0763;p59"/>
            <p:cNvSpPr/>
            <p:nvPr/>
          </p:nvSpPr>
          <p:spPr>
            <a:xfrm>
              <a:off x="6424392" y="1605158"/>
              <a:ext cx="11394" cy="13368"/>
            </a:xfrm>
            <a:custGeom>
              <a:avLst/>
              <a:gdLst/>
              <a:ahLst/>
              <a:cxnLst/>
              <a:rect l="l" t="t" r="r" b="b"/>
              <a:pathLst>
                <a:path w="358" h="420" extrusionOk="0">
                  <a:moveTo>
                    <a:pt x="212" y="0"/>
                  </a:moveTo>
                  <a:cubicBezTo>
                    <a:pt x="168" y="0"/>
                    <a:pt x="125" y="31"/>
                    <a:pt x="108" y="74"/>
                  </a:cubicBezTo>
                  <a:lnTo>
                    <a:pt x="25" y="229"/>
                  </a:lnTo>
                  <a:cubicBezTo>
                    <a:pt x="1" y="288"/>
                    <a:pt x="25" y="372"/>
                    <a:pt x="84" y="396"/>
                  </a:cubicBezTo>
                  <a:cubicBezTo>
                    <a:pt x="108" y="419"/>
                    <a:pt x="120" y="419"/>
                    <a:pt x="132" y="419"/>
                  </a:cubicBezTo>
                  <a:cubicBezTo>
                    <a:pt x="179" y="419"/>
                    <a:pt x="215" y="384"/>
                    <a:pt x="251" y="336"/>
                  </a:cubicBezTo>
                  <a:lnTo>
                    <a:pt x="322" y="181"/>
                  </a:lnTo>
                  <a:cubicBezTo>
                    <a:pt x="358" y="122"/>
                    <a:pt x="322" y="38"/>
                    <a:pt x="263" y="15"/>
                  </a:cubicBezTo>
                  <a:cubicBezTo>
                    <a:pt x="246" y="5"/>
                    <a:pt x="229" y="0"/>
                    <a:pt x="2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764;p59"/>
            <p:cNvSpPr/>
            <p:nvPr/>
          </p:nvSpPr>
          <p:spPr>
            <a:xfrm>
              <a:off x="6353926" y="1770916"/>
              <a:ext cx="11394" cy="13208"/>
            </a:xfrm>
            <a:custGeom>
              <a:avLst/>
              <a:gdLst/>
              <a:ahLst/>
              <a:cxnLst/>
              <a:rect l="l" t="t" r="r" b="b"/>
              <a:pathLst>
                <a:path w="358" h="415" extrusionOk="0">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765;p59"/>
            <p:cNvSpPr/>
            <p:nvPr/>
          </p:nvSpPr>
          <p:spPr>
            <a:xfrm>
              <a:off x="6355040" y="1604363"/>
              <a:ext cx="11044" cy="13399"/>
            </a:xfrm>
            <a:custGeom>
              <a:avLst/>
              <a:gdLst/>
              <a:ahLst/>
              <a:cxnLst/>
              <a:rect l="l" t="t" r="r" b="b"/>
              <a:pathLst>
                <a:path w="347" h="421" extrusionOk="0">
                  <a:moveTo>
                    <a:pt x="127" y="1"/>
                  </a:moveTo>
                  <a:cubicBezTo>
                    <a:pt x="116" y="1"/>
                    <a:pt x="106" y="2"/>
                    <a:pt x="96" y="4"/>
                  </a:cubicBezTo>
                  <a:cubicBezTo>
                    <a:pt x="37" y="40"/>
                    <a:pt x="1" y="111"/>
                    <a:pt x="25" y="171"/>
                  </a:cubicBezTo>
                  <a:lnTo>
                    <a:pt x="96" y="337"/>
                  </a:lnTo>
                  <a:cubicBezTo>
                    <a:pt x="120" y="397"/>
                    <a:pt x="168" y="421"/>
                    <a:pt x="215" y="421"/>
                  </a:cubicBezTo>
                  <a:cubicBezTo>
                    <a:pt x="227" y="421"/>
                    <a:pt x="239" y="421"/>
                    <a:pt x="263" y="409"/>
                  </a:cubicBezTo>
                  <a:cubicBezTo>
                    <a:pt x="322" y="373"/>
                    <a:pt x="346" y="301"/>
                    <a:pt x="334" y="242"/>
                  </a:cubicBezTo>
                  <a:lnTo>
                    <a:pt x="263" y="75"/>
                  </a:lnTo>
                  <a:cubicBezTo>
                    <a:pt x="233" y="26"/>
                    <a:pt x="179" y="1"/>
                    <a:pt x="1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766;p59"/>
            <p:cNvSpPr/>
            <p:nvPr/>
          </p:nvSpPr>
          <p:spPr>
            <a:xfrm>
              <a:off x="6422514" y="1771489"/>
              <a:ext cx="11012" cy="13017"/>
            </a:xfrm>
            <a:custGeom>
              <a:avLst/>
              <a:gdLst/>
              <a:ahLst/>
              <a:cxnLst/>
              <a:rect l="l" t="t" r="r" b="b"/>
              <a:pathLst>
                <a:path w="346" h="409" extrusionOk="0">
                  <a:moveTo>
                    <a:pt x="151" y="1"/>
                  </a:moveTo>
                  <a:cubicBezTo>
                    <a:pt x="130" y="1"/>
                    <a:pt x="107" y="5"/>
                    <a:pt x="84" y="15"/>
                  </a:cubicBezTo>
                  <a:cubicBezTo>
                    <a:pt x="24" y="39"/>
                    <a:pt x="0" y="111"/>
                    <a:pt x="12" y="170"/>
                  </a:cubicBezTo>
                  <a:lnTo>
                    <a:pt x="84" y="337"/>
                  </a:lnTo>
                  <a:cubicBezTo>
                    <a:pt x="107" y="384"/>
                    <a:pt x="143" y="408"/>
                    <a:pt x="203" y="408"/>
                  </a:cubicBezTo>
                  <a:cubicBezTo>
                    <a:pt x="227" y="408"/>
                    <a:pt x="238" y="408"/>
                    <a:pt x="250" y="396"/>
                  </a:cubicBezTo>
                  <a:cubicBezTo>
                    <a:pt x="310" y="373"/>
                    <a:pt x="346" y="289"/>
                    <a:pt x="322" y="230"/>
                  </a:cubicBezTo>
                  <a:lnTo>
                    <a:pt x="250" y="63"/>
                  </a:lnTo>
                  <a:cubicBezTo>
                    <a:pt x="242" y="29"/>
                    <a:pt x="203" y="1"/>
                    <a:pt x="1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0767;p59"/>
            <p:cNvSpPr/>
            <p:nvPr/>
          </p:nvSpPr>
          <p:spPr>
            <a:xfrm>
              <a:off x="6470637" y="1655541"/>
              <a:ext cx="14036" cy="10726"/>
            </a:xfrm>
            <a:custGeom>
              <a:avLst/>
              <a:gdLst/>
              <a:ahLst/>
              <a:cxnLst/>
              <a:rect l="l" t="t" r="r" b="b"/>
              <a:pathLst>
                <a:path w="441" h="337" extrusionOk="0">
                  <a:moveTo>
                    <a:pt x="293" y="0"/>
                  </a:moveTo>
                  <a:cubicBezTo>
                    <a:pt x="282" y="0"/>
                    <a:pt x="272" y="1"/>
                    <a:pt x="262" y="3"/>
                  </a:cubicBezTo>
                  <a:lnTo>
                    <a:pt x="96" y="75"/>
                  </a:lnTo>
                  <a:cubicBezTo>
                    <a:pt x="36" y="110"/>
                    <a:pt x="0" y="182"/>
                    <a:pt x="24" y="241"/>
                  </a:cubicBezTo>
                  <a:cubicBezTo>
                    <a:pt x="48" y="301"/>
                    <a:pt x="96" y="337"/>
                    <a:pt x="143" y="337"/>
                  </a:cubicBezTo>
                  <a:cubicBezTo>
                    <a:pt x="155" y="337"/>
                    <a:pt x="167" y="337"/>
                    <a:pt x="179" y="313"/>
                  </a:cubicBezTo>
                  <a:lnTo>
                    <a:pt x="346" y="241"/>
                  </a:lnTo>
                  <a:cubicBezTo>
                    <a:pt x="405" y="217"/>
                    <a:pt x="441" y="134"/>
                    <a:pt x="417" y="75"/>
                  </a:cubicBezTo>
                  <a:cubicBezTo>
                    <a:pt x="397" y="25"/>
                    <a:pt x="344" y="0"/>
                    <a:pt x="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0768;p59"/>
            <p:cNvSpPr/>
            <p:nvPr/>
          </p:nvSpPr>
          <p:spPr>
            <a:xfrm>
              <a:off x="6303893" y="1723175"/>
              <a:ext cx="13686" cy="10153"/>
            </a:xfrm>
            <a:custGeom>
              <a:avLst/>
              <a:gdLst/>
              <a:ahLst/>
              <a:cxnLst/>
              <a:rect l="l" t="t" r="r" b="b"/>
              <a:pathLst>
                <a:path w="430" h="319" extrusionOk="0">
                  <a:moveTo>
                    <a:pt x="317" y="0"/>
                  </a:moveTo>
                  <a:cubicBezTo>
                    <a:pt x="299" y="0"/>
                    <a:pt x="281" y="3"/>
                    <a:pt x="263" y="9"/>
                  </a:cubicBezTo>
                  <a:lnTo>
                    <a:pt x="96" y="81"/>
                  </a:lnTo>
                  <a:cubicBezTo>
                    <a:pt x="36" y="117"/>
                    <a:pt x="1" y="188"/>
                    <a:pt x="24" y="248"/>
                  </a:cubicBezTo>
                  <a:cubicBezTo>
                    <a:pt x="36" y="295"/>
                    <a:pt x="84" y="319"/>
                    <a:pt x="144" y="319"/>
                  </a:cubicBezTo>
                  <a:cubicBezTo>
                    <a:pt x="155" y="319"/>
                    <a:pt x="167" y="319"/>
                    <a:pt x="179" y="307"/>
                  </a:cubicBezTo>
                  <a:lnTo>
                    <a:pt x="346" y="236"/>
                  </a:lnTo>
                  <a:cubicBezTo>
                    <a:pt x="405" y="200"/>
                    <a:pt x="429" y="128"/>
                    <a:pt x="417" y="69"/>
                  </a:cubicBezTo>
                  <a:cubicBezTo>
                    <a:pt x="409" y="25"/>
                    <a:pt x="367" y="0"/>
                    <a:pt x="3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11428;p60"/>
          <p:cNvGrpSpPr/>
          <p:nvPr/>
        </p:nvGrpSpPr>
        <p:grpSpPr>
          <a:xfrm>
            <a:off x="2083408" y="1305546"/>
            <a:ext cx="924115" cy="622271"/>
            <a:chOff x="1768938" y="3782219"/>
            <a:chExt cx="367805" cy="367773"/>
          </a:xfrm>
        </p:grpSpPr>
        <p:sp>
          <p:nvSpPr>
            <p:cNvPr id="66" name="Google Shape;11429;p60"/>
            <p:cNvSpPr/>
            <p:nvPr/>
          </p:nvSpPr>
          <p:spPr>
            <a:xfrm>
              <a:off x="1884380" y="3782219"/>
              <a:ext cx="252363" cy="198412"/>
            </a:xfrm>
            <a:custGeom>
              <a:avLst/>
              <a:gdLst/>
              <a:ahLst/>
              <a:cxnLst/>
              <a:rect l="l" t="t" r="r" b="b"/>
              <a:pathLst>
                <a:path w="7966" h="6263" extrusionOk="0">
                  <a:moveTo>
                    <a:pt x="5346" y="0"/>
                  </a:moveTo>
                  <a:cubicBezTo>
                    <a:pt x="5299" y="0"/>
                    <a:pt x="5263" y="12"/>
                    <a:pt x="5227" y="48"/>
                  </a:cubicBezTo>
                  <a:lnTo>
                    <a:pt x="3382" y="1893"/>
                  </a:lnTo>
                  <a:lnTo>
                    <a:pt x="2893" y="1405"/>
                  </a:lnTo>
                  <a:cubicBezTo>
                    <a:pt x="2864" y="1375"/>
                    <a:pt x="2819" y="1360"/>
                    <a:pt x="2774" y="1360"/>
                  </a:cubicBezTo>
                  <a:cubicBezTo>
                    <a:pt x="2730" y="1360"/>
                    <a:pt x="2685" y="1375"/>
                    <a:pt x="2655" y="1405"/>
                  </a:cubicBezTo>
                  <a:lnTo>
                    <a:pt x="60" y="3989"/>
                  </a:lnTo>
                  <a:cubicBezTo>
                    <a:pt x="0" y="4048"/>
                    <a:pt x="0" y="4167"/>
                    <a:pt x="60" y="4227"/>
                  </a:cubicBezTo>
                  <a:cubicBezTo>
                    <a:pt x="90" y="4257"/>
                    <a:pt x="134" y="4272"/>
                    <a:pt x="179" y="4272"/>
                  </a:cubicBezTo>
                  <a:cubicBezTo>
                    <a:pt x="223" y="4272"/>
                    <a:pt x="268" y="4257"/>
                    <a:pt x="298" y="4227"/>
                  </a:cubicBezTo>
                  <a:lnTo>
                    <a:pt x="2774" y="1762"/>
                  </a:lnTo>
                  <a:lnTo>
                    <a:pt x="6215" y="5191"/>
                  </a:lnTo>
                  <a:lnTo>
                    <a:pt x="5418" y="5989"/>
                  </a:lnTo>
                  <a:cubicBezTo>
                    <a:pt x="5358" y="6049"/>
                    <a:pt x="5358" y="6168"/>
                    <a:pt x="5418" y="6227"/>
                  </a:cubicBezTo>
                  <a:cubicBezTo>
                    <a:pt x="5453" y="6251"/>
                    <a:pt x="5501" y="6263"/>
                    <a:pt x="5537" y="6263"/>
                  </a:cubicBezTo>
                  <a:cubicBezTo>
                    <a:pt x="5584" y="6263"/>
                    <a:pt x="5632" y="6251"/>
                    <a:pt x="5656" y="6227"/>
                  </a:cubicBezTo>
                  <a:lnTo>
                    <a:pt x="6573" y="5310"/>
                  </a:lnTo>
                  <a:cubicBezTo>
                    <a:pt x="6632" y="5251"/>
                    <a:pt x="6632" y="5132"/>
                    <a:pt x="6573" y="5072"/>
                  </a:cubicBezTo>
                  <a:lnTo>
                    <a:pt x="6072" y="4584"/>
                  </a:lnTo>
                  <a:lnTo>
                    <a:pt x="7918" y="2739"/>
                  </a:lnTo>
                  <a:cubicBezTo>
                    <a:pt x="7966" y="2667"/>
                    <a:pt x="7966" y="2560"/>
                    <a:pt x="7906" y="2489"/>
                  </a:cubicBezTo>
                  <a:lnTo>
                    <a:pt x="6882" y="1465"/>
                  </a:lnTo>
                  <a:cubicBezTo>
                    <a:pt x="6852" y="1435"/>
                    <a:pt x="6808" y="1420"/>
                    <a:pt x="6763" y="1420"/>
                  </a:cubicBezTo>
                  <a:cubicBezTo>
                    <a:pt x="6718" y="1420"/>
                    <a:pt x="6674" y="1435"/>
                    <a:pt x="6644" y="1465"/>
                  </a:cubicBezTo>
                  <a:cubicBezTo>
                    <a:pt x="6584" y="1524"/>
                    <a:pt x="6584" y="1643"/>
                    <a:pt x="6644" y="1703"/>
                  </a:cubicBezTo>
                  <a:lnTo>
                    <a:pt x="7549" y="2608"/>
                  </a:lnTo>
                  <a:lnTo>
                    <a:pt x="5822" y="4334"/>
                  </a:lnTo>
                  <a:lnTo>
                    <a:pt x="3620" y="2131"/>
                  </a:lnTo>
                  <a:lnTo>
                    <a:pt x="5346" y="405"/>
                  </a:lnTo>
                  <a:lnTo>
                    <a:pt x="6168" y="1226"/>
                  </a:lnTo>
                  <a:cubicBezTo>
                    <a:pt x="6197" y="1256"/>
                    <a:pt x="6242" y="1271"/>
                    <a:pt x="6287" y="1271"/>
                  </a:cubicBezTo>
                  <a:cubicBezTo>
                    <a:pt x="6331" y="1271"/>
                    <a:pt x="6376" y="1256"/>
                    <a:pt x="6406" y="1226"/>
                  </a:cubicBezTo>
                  <a:cubicBezTo>
                    <a:pt x="6465" y="1167"/>
                    <a:pt x="6465" y="1048"/>
                    <a:pt x="6406" y="988"/>
                  </a:cubicBezTo>
                  <a:lnTo>
                    <a:pt x="5465" y="48"/>
                  </a:lnTo>
                  <a:cubicBezTo>
                    <a:pt x="5441" y="12"/>
                    <a:pt x="5394" y="0"/>
                    <a:pt x="5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430;p60"/>
            <p:cNvSpPr/>
            <p:nvPr/>
          </p:nvSpPr>
          <p:spPr>
            <a:xfrm>
              <a:off x="2034480" y="3821914"/>
              <a:ext cx="31743" cy="31236"/>
            </a:xfrm>
            <a:custGeom>
              <a:avLst/>
              <a:gdLst/>
              <a:ahLst/>
              <a:cxnLst/>
              <a:rect l="l" t="t" r="r" b="b"/>
              <a:pathLst>
                <a:path w="1002" h="986" extrusionOk="0">
                  <a:moveTo>
                    <a:pt x="501" y="426"/>
                  </a:moveTo>
                  <a:lnTo>
                    <a:pt x="584" y="509"/>
                  </a:lnTo>
                  <a:lnTo>
                    <a:pt x="501" y="581"/>
                  </a:lnTo>
                  <a:lnTo>
                    <a:pt x="430" y="509"/>
                  </a:lnTo>
                  <a:lnTo>
                    <a:pt x="501" y="426"/>
                  </a:lnTo>
                  <a:close/>
                  <a:moveTo>
                    <a:pt x="501" y="0"/>
                  </a:moveTo>
                  <a:cubicBezTo>
                    <a:pt x="456" y="0"/>
                    <a:pt x="412" y="15"/>
                    <a:pt x="382" y="45"/>
                  </a:cubicBezTo>
                  <a:lnTo>
                    <a:pt x="60" y="366"/>
                  </a:lnTo>
                  <a:cubicBezTo>
                    <a:pt x="1" y="426"/>
                    <a:pt x="1" y="545"/>
                    <a:pt x="60" y="605"/>
                  </a:cubicBezTo>
                  <a:lnTo>
                    <a:pt x="382" y="938"/>
                  </a:lnTo>
                  <a:cubicBezTo>
                    <a:pt x="418" y="962"/>
                    <a:pt x="465" y="986"/>
                    <a:pt x="501" y="986"/>
                  </a:cubicBezTo>
                  <a:cubicBezTo>
                    <a:pt x="549" y="986"/>
                    <a:pt x="596" y="962"/>
                    <a:pt x="620" y="938"/>
                  </a:cubicBezTo>
                  <a:lnTo>
                    <a:pt x="953" y="605"/>
                  </a:lnTo>
                  <a:cubicBezTo>
                    <a:pt x="977" y="581"/>
                    <a:pt x="1001" y="533"/>
                    <a:pt x="1001" y="485"/>
                  </a:cubicBezTo>
                  <a:cubicBezTo>
                    <a:pt x="1001" y="450"/>
                    <a:pt x="977" y="402"/>
                    <a:pt x="953" y="366"/>
                  </a:cubicBezTo>
                  <a:lnTo>
                    <a:pt x="620" y="45"/>
                  </a:lnTo>
                  <a:cubicBezTo>
                    <a:pt x="590" y="15"/>
                    <a:pt x="54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431;p60"/>
            <p:cNvSpPr/>
            <p:nvPr/>
          </p:nvSpPr>
          <p:spPr>
            <a:xfrm>
              <a:off x="2065431" y="3852359"/>
              <a:ext cx="31712" cy="31332"/>
            </a:xfrm>
            <a:custGeom>
              <a:avLst/>
              <a:gdLst/>
              <a:ahLst/>
              <a:cxnLst/>
              <a:rect l="l" t="t" r="r" b="b"/>
              <a:pathLst>
                <a:path w="1001" h="989" extrusionOk="0">
                  <a:moveTo>
                    <a:pt x="500" y="441"/>
                  </a:moveTo>
                  <a:lnTo>
                    <a:pt x="572" y="513"/>
                  </a:lnTo>
                  <a:lnTo>
                    <a:pt x="500" y="584"/>
                  </a:lnTo>
                  <a:lnTo>
                    <a:pt x="417" y="513"/>
                  </a:lnTo>
                  <a:lnTo>
                    <a:pt x="500" y="441"/>
                  </a:lnTo>
                  <a:close/>
                  <a:moveTo>
                    <a:pt x="500" y="1"/>
                  </a:moveTo>
                  <a:cubicBezTo>
                    <a:pt x="453" y="1"/>
                    <a:pt x="405" y="25"/>
                    <a:pt x="381" y="48"/>
                  </a:cubicBezTo>
                  <a:lnTo>
                    <a:pt x="48" y="382"/>
                  </a:lnTo>
                  <a:cubicBezTo>
                    <a:pt x="24" y="406"/>
                    <a:pt x="0" y="453"/>
                    <a:pt x="0" y="501"/>
                  </a:cubicBezTo>
                  <a:cubicBezTo>
                    <a:pt x="0" y="536"/>
                    <a:pt x="24" y="584"/>
                    <a:pt x="48" y="608"/>
                  </a:cubicBezTo>
                  <a:lnTo>
                    <a:pt x="381" y="941"/>
                  </a:lnTo>
                  <a:cubicBezTo>
                    <a:pt x="405" y="977"/>
                    <a:pt x="453" y="989"/>
                    <a:pt x="500" y="989"/>
                  </a:cubicBezTo>
                  <a:cubicBezTo>
                    <a:pt x="536" y="989"/>
                    <a:pt x="584" y="965"/>
                    <a:pt x="619" y="941"/>
                  </a:cubicBezTo>
                  <a:lnTo>
                    <a:pt x="941" y="608"/>
                  </a:lnTo>
                  <a:cubicBezTo>
                    <a:pt x="1000" y="560"/>
                    <a:pt x="1000" y="441"/>
                    <a:pt x="941" y="382"/>
                  </a:cubicBezTo>
                  <a:lnTo>
                    <a:pt x="619" y="48"/>
                  </a:lnTo>
                  <a:cubicBezTo>
                    <a:pt x="584" y="13"/>
                    <a:pt x="53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432;p60"/>
            <p:cNvSpPr/>
            <p:nvPr/>
          </p:nvSpPr>
          <p:spPr>
            <a:xfrm>
              <a:off x="1768938" y="3922625"/>
              <a:ext cx="281413" cy="227367"/>
            </a:xfrm>
            <a:custGeom>
              <a:avLst/>
              <a:gdLst/>
              <a:ahLst/>
              <a:cxnLst/>
              <a:rect l="l" t="t" r="r" b="b"/>
              <a:pathLst>
                <a:path w="8883" h="7177" extrusionOk="0">
                  <a:moveTo>
                    <a:pt x="3347" y="0"/>
                  </a:moveTo>
                  <a:cubicBezTo>
                    <a:pt x="3302" y="0"/>
                    <a:pt x="3257" y="15"/>
                    <a:pt x="3228" y="45"/>
                  </a:cubicBezTo>
                  <a:lnTo>
                    <a:pt x="811" y="2450"/>
                  </a:lnTo>
                  <a:cubicBezTo>
                    <a:pt x="287" y="2962"/>
                    <a:pt x="1" y="3664"/>
                    <a:pt x="1" y="4414"/>
                  </a:cubicBezTo>
                  <a:cubicBezTo>
                    <a:pt x="1" y="5153"/>
                    <a:pt x="287" y="5843"/>
                    <a:pt x="811" y="6379"/>
                  </a:cubicBezTo>
                  <a:cubicBezTo>
                    <a:pt x="1323" y="6891"/>
                    <a:pt x="2025" y="7177"/>
                    <a:pt x="2775" y="7177"/>
                  </a:cubicBezTo>
                  <a:cubicBezTo>
                    <a:pt x="3513" y="7177"/>
                    <a:pt x="4204" y="6891"/>
                    <a:pt x="4740" y="6379"/>
                  </a:cubicBezTo>
                  <a:lnTo>
                    <a:pt x="8847" y="2271"/>
                  </a:lnTo>
                  <a:cubicBezTo>
                    <a:pt x="8883" y="2188"/>
                    <a:pt x="8883" y="2093"/>
                    <a:pt x="8812" y="2033"/>
                  </a:cubicBezTo>
                  <a:cubicBezTo>
                    <a:pt x="8782" y="2003"/>
                    <a:pt x="8737" y="1989"/>
                    <a:pt x="8693" y="1989"/>
                  </a:cubicBezTo>
                  <a:cubicBezTo>
                    <a:pt x="8648" y="1989"/>
                    <a:pt x="8603" y="2003"/>
                    <a:pt x="8573" y="2033"/>
                  </a:cubicBezTo>
                  <a:lnTo>
                    <a:pt x="4466" y="6141"/>
                  </a:lnTo>
                  <a:cubicBezTo>
                    <a:pt x="4001" y="6593"/>
                    <a:pt x="3394" y="6855"/>
                    <a:pt x="2751" y="6855"/>
                  </a:cubicBezTo>
                  <a:cubicBezTo>
                    <a:pt x="2096" y="6855"/>
                    <a:pt x="1489" y="6593"/>
                    <a:pt x="1049" y="6141"/>
                  </a:cubicBezTo>
                  <a:cubicBezTo>
                    <a:pt x="584" y="5677"/>
                    <a:pt x="322" y="5069"/>
                    <a:pt x="322" y="4426"/>
                  </a:cubicBezTo>
                  <a:cubicBezTo>
                    <a:pt x="322" y="3772"/>
                    <a:pt x="584" y="3164"/>
                    <a:pt x="1049" y="2712"/>
                  </a:cubicBezTo>
                  <a:lnTo>
                    <a:pt x="3466" y="283"/>
                  </a:lnTo>
                  <a:cubicBezTo>
                    <a:pt x="3525" y="223"/>
                    <a:pt x="3525" y="104"/>
                    <a:pt x="3466" y="45"/>
                  </a:cubicBezTo>
                  <a:cubicBezTo>
                    <a:pt x="3436" y="15"/>
                    <a:pt x="3391"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433;p60"/>
            <p:cNvSpPr/>
            <p:nvPr/>
          </p:nvSpPr>
          <p:spPr>
            <a:xfrm>
              <a:off x="1847790" y="3937704"/>
              <a:ext cx="143352" cy="127417"/>
            </a:xfrm>
            <a:custGeom>
              <a:avLst/>
              <a:gdLst/>
              <a:ahLst/>
              <a:cxnLst/>
              <a:rect l="l" t="t" r="r" b="b"/>
              <a:pathLst>
                <a:path w="4525" h="4022" extrusionOk="0">
                  <a:moveTo>
                    <a:pt x="3537" y="343"/>
                  </a:moveTo>
                  <a:cubicBezTo>
                    <a:pt x="3584" y="343"/>
                    <a:pt x="3632" y="367"/>
                    <a:pt x="3667" y="402"/>
                  </a:cubicBezTo>
                  <a:cubicBezTo>
                    <a:pt x="3751" y="486"/>
                    <a:pt x="3751" y="581"/>
                    <a:pt x="3667" y="664"/>
                  </a:cubicBezTo>
                  <a:cubicBezTo>
                    <a:pt x="3632" y="700"/>
                    <a:pt x="3587" y="718"/>
                    <a:pt x="3542" y="718"/>
                  </a:cubicBezTo>
                  <a:cubicBezTo>
                    <a:pt x="3498" y="718"/>
                    <a:pt x="3453" y="700"/>
                    <a:pt x="3417" y="664"/>
                  </a:cubicBezTo>
                  <a:cubicBezTo>
                    <a:pt x="3334" y="581"/>
                    <a:pt x="3334" y="462"/>
                    <a:pt x="3406" y="402"/>
                  </a:cubicBezTo>
                  <a:cubicBezTo>
                    <a:pt x="3441" y="379"/>
                    <a:pt x="3477" y="343"/>
                    <a:pt x="3537" y="343"/>
                  </a:cubicBezTo>
                  <a:close/>
                  <a:moveTo>
                    <a:pt x="2024" y="486"/>
                  </a:moveTo>
                  <a:cubicBezTo>
                    <a:pt x="2072" y="486"/>
                    <a:pt x="2108" y="498"/>
                    <a:pt x="2155" y="545"/>
                  </a:cubicBezTo>
                  <a:cubicBezTo>
                    <a:pt x="2227" y="617"/>
                    <a:pt x="2227" y="724"/>
                    <a:pt x="2155" y="795"/>
                  </a:cubicBezTo>
                  <a:cubicBezTo>
                    <a:pt x="2120" y="831"/>
                    <a:pt x="2075" y="849"/>
                    <a:pt x="2030" y="849"/>
                  </a:cubicBezTo>
                  <a:cubicBezTo>
                    <a:pt x="1986" y="849"/>
                    <a:pt x="1941" y="831"/>
                    <a:pt x="1905" y="795"/>
                  </a:cubicBezTo>
                  <a:cubicBezTo>
                    <a:pt x="1810" y="724"/>
                    <a:pt x="1810" y="605"/>
                    <a:pt x="1893" y="545"/>
                  </a:cubicBezTo>
                  <a:cubicBezTo>
                    <a:pt x="1917" y="509"/>
                    <a:pt x="1965" y="486"/>
                    <a:pt x="2024" y="486"/>
                  </a:cubicBezTo>
                  <a:close/>
                  <a:moveTo>
                    <a:pt x="3953" y="1676"/>
                  </a:moveTo>
                  <a:cubicBezTo>
                    <a:pt x="4001" y="1676"/>
                    <a:pt x="4048" y="1688"/>
                    <a:pt x="4084" y="1724"/>
                  </a:cubicBezTo>
                  <a:cubicBezTo>
                    <a:pt x="4156" y="1807"/>
                    <a:pt x="4156" y="1926"/>
                    <a:pt x="4072" y="1986"/>
                  </a:cubicBezTo>
                  <a:cubicBezTo>
                    <a:pt x="4037" y="2022"/>
                    <a:pt x="3992" y="2039"/>
                    <a:pt x="3947" y="2039"/>
                  </a:cubicBezTo>
                  <a:cubicBezTo>
                    <a:pt x="3903" y="2039"/>
                    <a:pt x="3858" y="2022"/>
                    <a:pt x="3822" y="1986"/>
                  </a:cubicBezTo>
                  <a:cubicBezTo>
                    <a:pt x="3751" y="1914"/>
                    <a:pt x="3751" y="1807"/>
                    <a:pt x="3822" y="1724"/>
                  </a:cubicBezTo>
                  <a:cubicBezTo>
                    <a:pt x="3858" y="1700"/>
                    <a:pt x="3894" y="1676"/>
                    <a:pt x="3953" y="1676"/>
                  </a:cubicBezTo>
                  <a:close/>
                  <a:moveTo>
                    <a:pt x="655" y="3129"/>
                  </a:moveTo>
                  <a:cubicBezTo>
                    <a:pt x="727" y="3129"/>
                    <a:pt x="786" y="3165"/>
                    <a:pt x="846" y="3200"/>
                  </a:cubicBezTo>
                  <a:cubicBezTo>
                    <a:pt x="893" y="3248"/>
                    <a:pt x="917" y="3319"/>
                    <a:pt x="917" y="3403"/>
                  </a:cubicBezTo>
                  <a:cubicBezTo>
                    <a:pt x="917" y="3474"/>
                    <a:pt x="893" y="3546"/>
                    <a:pt x="846" y="3593"/>
                  </a:cubicBezTo>
                  <a:cubicBezTo>
                    <a:pt x="798" y="3641"/>
                    <a:pt x="727" y="3665"/>
                    <a:pt x="655" y="3665"/>
                  </a:cubicBezTo>
                  <a:cubicBezTo>
                    <a:pt x="584" y="3665"/>
                    <a:pt x="524" y="3641"/>
                    <a:pt x="465" y="3593"/>
                  </a:cubicBezTo>
                  <a:cubicBezTo>
                    <a:pt x="417" y="3546"/>
                    <a:pt x="381" y="3474"/>
                    <a:pt x="381" y="3403"/>
                  </a:cubicBezTo>
                  <a:cubicBezTo>
                    <a:pt x="381" y="3319"/>
                    <a:pt x="417" y="3260"/>
                    <a:pt x="465" y="3200"/>
                  </a:cubicBezTo>
                  <a:cubicBezTo>
                    <a:pt x="512" y="3141"/>
                    <a:pt x="584" y="3129"/>
                    <a:pt x="655" y="3129"/>
                  </a:cubicBezTo>
                  <a:close/>
                  <a:moveTo>
                    <a:pt x="3513" y="0"/>
                  </a:moveTo>
                  <a:cubicBezTo>
                    <a:pt x="3379" y="0"/>
                    <a:pt x="3245" y="51"/>
                    <a:pt x="3144" y="152"/>
                  </a:cubicBezTo>
                  <a:cubicBezTo>
                    <a:pt x="2977" y="319"/>
                    <a:pt x="2941" y="557"/>
                    <a:pt x="3036" y="748"/>
                  </a:cubicBezTo>
                  <a:lnTo>
                    <a:pt x="2132" y="1652"/>
                  </a:lnTo>
                  <a:lnTo>
                    <a:pt x="1572" y="2212"/>
                  </a:lnTo>
                  <a:lnTo>
                    <a:pt x="1334" y="1974"/>
                  </a:lnTo>
                  <a:cubicBezTo>
                    <a:pt x="1215" y="1855"/>
                    <a:pt x="1215" y="1676"/>
                    <a:pt x="1334" y="1569"/>
                  </a:cubicBezTo>
                  <a:lnTo>
                    <a:pt x="1774" y="1141"/>
                  </a:lnTo>
                  <a:cubicBezTo>
                    <a:pt x="1846" y="1164"/>
                    <a:pt x="1917" y="1200"/>
                    <a:pt x="1989" y="1200"/>
                  </a:cubicBezTo>
                  <a:cubicBezTo>
                    <a:pt x="2132" y="1200"/>
                    <a:pt x="2263" y="1152"/>
                    <a:pt x="2370" y="1045"/>
                  </a:cubicBezTo>
                  <a:cubicBezTo>
                    <a:pt x="2572" y="843"/>
                    <a:pt x="2572" y="509"/>
                    <a:pt x="2370" y="307"/>
                  </a:cubicBezTo>
                  <a:cubicBezTo>
                    <a:pt x="2263" y="200"/>
                    <a:pt x="2129" y="146"/>
                    <a:pt x="1995" y="146"/>
                  </a:cubicBezTo>
                  <a:cubicBezTo>
                    <a:pt x="1861" y="146"/>
                    <a:pt x="1727" y="200"/>
                    <a:pt x="1620" y="307"/>
                  </a:cubicBezTo>
                  <a:cubicBezTo>
                    <a:pt x="1453" y="462"/>
                    <a:pt x="1429" y="700"/>
                    <a:pt x="1512" y="902"/>
                  </a:cubicBezTo>
                  <a:lnTo>
                    <a:pt x="1084" y="1331"/>
                  </a:lnTo>
                  <a:cubicBezTo>
                    <a:pt x="846" y="1569"/>
                    <a:pt x="846" y="1974"/>
                    <a:pt x="1084" y="2224"/>
                  </a:cubicBezTo>
                  <a:lnTo>
                    <a:pt x="1322" y="2462"/>
                  </a:lnTo>
                  <a:lnTo>
                    <a:pt x="905" y="2879"/>
                  </a:lnTo>
                  <a:cubicBezTo>
                    <a:pt x="812" y="2827"/>
                    <a:pt x="709" y="2802"/>
                    <a:pt x="607" y="2802"/>
                  </a:cubicBezTo>
                  <a:cubicBezTo>
                    <a:pt x="450" y="2802"/>
                    <a:pt x="295" y="2863"/>
                    <a:pt x="179" y="2986"/>
                  </a:cubicBezTo>
                  <a:cubicBezTo>
                    <a:pt x="60" y="3105"/>
                    <a:pt x="0" y="3248"/>
                    <a:pt x="0" y="3415"/>
                  </a:cubicBezTo>
                  <a:cubicBezTo>
                    <a:pt x="0" y="3581"/>
                    <a:pt x="60" y="3724"/>
                    <a:pt x="179" y="3843"/>
                  </a:cubicBezTo>
                  <a:cubicBezTo>
                    <a:pt x="298" y="3962"/>
                    <a:pt x="441" y="4022"/>
                    <a:pt x="608" y="4022"/>
                  </a:cubicBezTo>
                  <a:cubicBezTo>
                    <a:pt x="774" y="4022"/>
                    <a:pt x="917" y="3962"/>
                    <a:pt x="1036" y="3843"/>
                  </a:cubicBezTo>
                  <a:cubicBezTo>
                    <a:pt x="1155" y="3724"/>
                    <a:pt x="1215" y="3581"/>
                    <a:pt x="1215" y="3415"/>
                  </a:cubicBezTo>
                  <a:cubicBezTo>
                    <a:pt x="1215" y="3307"/>
                    <a:pt x="1191" y="3200"/>
                    <a:pt x="1143" y="3117"/>
                  </a:cubicBezTo>
                  <a:lnTo>
                    <a:pt x="2227" y="2033"/>
                  </a:lnTo>
                  <a:lnTo>
                    <a:pt x="2513" y="2307"/>
                  </a:lnTo>
                  <a:cubicBezTo>
                    <a:pt x="2679" y="2474"/>
                    <a:pt x="2905" y="2569"/>
                    <a:pt x="3108" y="2569"/>
                  </a:cubicBezTo>
                  <a:cubicBezTo>
                    <a:pt x="3322" y="2569"/>
                    <a:pt x="3513" y="2486"/>
                    <a:pt x="3679" y="2343"/>
                  </a:cubicBezTo>
                  <a:cubicBezTo>
                    <a:pt x="3751" y="2367"/>
                    <a:pt x="3822" y="2403"/>
                    <a:pt x="3894" y="2403"/>
                  </a:cubicBezTo>
                  <a:cubicBezTo>
                    <a:pt x="4037" y="2403"/>
                    <a:pt x="4168" y="2355"/>
                    <a:pt x="4275" y="2248"/>
                  </a:cubicBezTo>
                  <a:cubicBezTo>
                    <a:pt x="4525" y="2033"/>
                    <a:pt x="4525" y="1700"/>
                    <a:pt x="4310" y="1498"/>
                  </a:cubicBezTo>
                  <a:cubicBezTo>
                    <a:pt x="4209" y="1391"/>
                    <a:pt x="4075" y="1337"/>
                    <a:pt x="3941" y="1337"/>
                  </a:cubicBezTo>
                  <a:cubicBezTo>
                    <a:pt x="3807" y="1337"/>
                    <a:pt x="3673" y="1391"/>
                    <a:pt x="3572" y="1498"/>
                  </a:cubicBezTo>
                  <a:cubicBezTo>
                    <a:pt x="3406" y="1652"/>
                    <a:pt x="3382" y="1891"/>
                    <a:pt x="3465" y="2093"/>
                  </a:cubicBezTo>
                  <a:cubicBezTo>
                    <a:pt x="3377" y="2175"/>
                    <a:pt x="3267" y="2214"/>
                    <a:pt x="3155" y="2214"/>
                  </a:cubicBezTo>
                  <a:cubicBezTo>
                    <a:pt x="3023" y="2214"/>
                    <a:pt x="2889" y="2160"/>
                    <a:pt x="2786" y="2057"/>
                  </a:cubicBezTo>
                  <a:lnTo>
                    <a:pt x="2501" y="1772"/>
                  </a:lnTo>
                  <a:lnTo>
                    <a:pt x="3286" y="986"/>
                  </a:lnTo>
                  <a:cubicBezTo>
                    <a:pt x="3358" y="1021"/>
                    <a:pt x="3441" y="1045"/>
                    <a:pt x="3513" y="1045"/>
                  </a:cubicBezTo>
                  <a:cubicBezTo>
                    <a:pt x="3644" y="1045"/>
                    <a:pt x="3775" y="998"/>
                    <a:pt x="3882" y="902"/>
                  </a:cubicBezTo>
                  <a:cubicBezTo>
                    <a:pt x="4096" y="688"/>
                    <a:pt x="4096" y="367"/>
                    <a:pt x="3882" y="152"/>
                  </a:cubicBezTo>
                  <a:cubicBezTo>
                    <a:pt x="3781" y="51"/>
                    <a:pt x="3647" y="0"/>
                    <a:pt x="3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Box 2"/>
          <p:cNvSpPr txBox="1"/>
          <p:nvPr/>
        </p:nvSpPr>
        <p:spPr>
          <a:xfrm>
            <a:off x="1106062" y="3679568"/>
            <a:ext cx="2711100" cy="954107"/>
          </a:xfrm>
          <a:prstGeom prst="rect">
            <a:avLst/>
          </a:prstGeom>
          <a:noFill/>
        </p:spPr>
        <p:txBody>
          <a:bodyPr wrap="square" rtlCol="0">
            <a:spAutoFit/>
          </a:bodyPr>
          <a:lstStyle/>
          <a:p>
            <a:r>
              <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rPr>
              <a:t>Other types in research:</a:t>
            </a:r>
          </a:p>
          <a:p>
            <a:pPr marL="285750" indent="-285750">
              <a:buFont typeface="Arial" panose="020B0604020202020204" pitchFamily="34" charset="0"/>
              <a:buChar char="•"/>
            </a:pPr>
            <a:r>
              <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rPr>
              <a:t>Temperature based Covert Channels </a:t>
            </a:r>
          </a:p>
          <a:p>
            <a:pPr marL="285750" indent="-285750">
              <a:buFont typeface="Arial" panose="020B0604020202020204" pitchFamily="34" charset="0"/>
              <a:buChar char="•"/>
            </a:pPr>
            <a:r>
              <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rPr>
              <a:t>Hybrid Covert Channels</a:t>
            </a:r>
          </a:p>
        </p:txBody>
      </p:sp>
    </p:spTree>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21" name="Google Shape;1721;p4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Classification: Shared </a:t>
            </a:r>
            <a:r>
              <a:rPr lang="en-GB" dirty="0" err="1"/>
              <a:t>Resouces</a:t>
            </a:r>
            <a:endParaRPr dirty="0"/>
          </a:p>
        </p:txBody>
      </p:sp>
      <p:sp>
        <p:nvSpPr>
          <p:cNvPr id="1722" name="Google Shape;1722;p43"/>
          <p:cNvSpPr txBox="1">
            <a:spLocks noGrp="1"/>
          </p:cNvSpPr>
          <p:nvPr>
            <p:ph type="subTitle" idx="2"/>
          </p:nvPr>
        </p:nvSpPr>
        <p:spPr>
          <a:xfrm flipH="1">
            <a:off x="4865509" y="2076987"/>
            <a:ext cx="2711100" cy="73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rgbClr val="F3F3F3"/>
                </a:solidFill>
                <a:ea typeface="Open Sans" panose="020B0606030504020204"/>
                <a:cs typeface="Open Sans" panose="020B0606030504020204"/>
                <a:sym typeface="Arial" panose="020B0604020202020204"/>
              </a:rPr>
              <a:t>RAM, </a:t>
            </a:r>
            <a:r>
              <a:rPr lang="en-GB" dirty="0" err="1">
                <a:solidFill>
                  <a:srgbClr val="F3F3F3"/>
                </a:solidFill>
                <a:ea typeface="Open Sans" panose="020B0606030504020204"/>
                <a:cs typeface="Open Sans" panose="020B0606030504020204"/>
                <a:sym typeface="Arial" panose="020B0604020202020204"/>
              </a:rPr>
              <a:t>HardDisk</a:t>
            </a:r>
            <a:r>
              <a:rPr lang="en-GB" dirty="0">
                <a:solidFill>
                  <a:srgbClr val="F3F3F3"/>
                </a:solidFill>
                <a:ea typeface="Open Sans" panose="020B0606030504020204"/>
                <a:cs typeface="Open Sans" panose="020B0606030504020204"/>
                <a:sym typeface="Arial" panose="020B0604020202020204"/>
              </a:rPr>
              <a:t>, CPU, etc</a:t>
            </a:r>
            <a:endParaRPr dirty="0">
              <a:solidFill>
                <a:srgbClr val="F3F3F3"/>
              </a:solidFill>
              <a:ea typeface="Open Sans" panose="020B0606030504020204"/>
              <a:cs typeface="Open Sans" panose="020B0606030504020204"/>
              <a:sym typeface="Arial" panose="020B0604020202020204"/>
            </a:endParaRPr>
          </a:p>
        </p:txBody>
      </p:sp>
      <p:sp>
        <p:nvSpPr>
          <p:cNvPr id="1723" name="Google Shape;1723;p43"/>
          <p:cNvSpPr txBox="1">
            <a:spLocks noGrp="1"/>
          </p:cNvSpPr>
          <p:nvPr>
            <p:ph type="subTitle" idx="4"/>
          </p:nvPr>
        </p:nvSpPr>
        <p:spPr>
          <a:xfrm flipH="1">
            <a:off x="957260" y="2076987"/>
            <a:ext cx="2711100" cy="73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rgbClr val="F3F3F3"/>
                </a:solidFill>
                <a:ea typeface="Open Sans" panose="020B0606030504020204"/>
                <a:cs typeface="Open Sans" panose="020B0606030504020204"/>
                <a:sym typeface="Arial" panose="020B0604020202020204"/>
              </a:rPr>
              <a:t>Existing, legitimate communication channel designed for a purpose</a:t>
            </a:r>
            <a:endParaRPr dirty="0">
              <a:solidFill>
                <a:srgbClr val="F3F3F3"/>
              </a:solidFill>
              <a:ea typeface="Open Sans" panose="020B0606030504020204"/>
              <a:cs typeface="Open Sans" panose="020B0606030504020204"/>
              <a:sym typeface="Arial" panose="020B0604020202020204"/>
            </a:endParaRPr>
          </a:p>
        </p:txBody>
      </p:sp>
      <p:sp>
        <p:nvSpPr>
          <p:cNvPr id="1724" name="Google Shape;1724;p43"/>
          <p:cNvSpPr txBox="1">
            <a:spLocks noGrp="1"/>
          </p:cNvSpPr>
          <p:nvPr>
            <p:ph type="subTitle" idx="1"/>
          </p:nvPr>
        </p:nvSpPr>
        <p:spPr>
          <a:xfrm flipH="1">
            <a:off x="5056046" y="1534089"/>
            <a:ext cx="27111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solidFill>
                  <a:srgbClr val="F3F3F3"/>
                </a:solidFill>
                <a:latin typeface="Barlow Semi Condensed" panose="00000506000000000000"/>
                <a:ea typeface="Open Sans" panose="020B0606030504020204"/>
                <a:cs typeface="Open Sans" panose="020B0606030504020204"/>
                <a:sym typeface="Rajdhani" panose="020F0502020204030204"/>
              </a:rPr>
              <a:t>Computer resource</a:t>
            </a:r>
            <a:endParaRPr sz="1600" dirty="0">
              <a:solidFill>
                <a:srgbClr val="F3F3F3"/>
              </a:solidFill>
              <a:latin typeface="Barlow Semi Condensed" panose="00000506000000000000"/>
              <a:ea typeface="Open Sans" panose="020B0606030504020204"/>
              <a:cs typeface="Open Sans" panose="020B0606030504020204"/>
              <a:sym typeface="Rajdhani" panose="020F0502020204030204"/>
            </a:endParaRPr>
          </a:p>
        </p:txBody>
      </p:sp>
      <p:sp>
        <p:nvSpPr>
          <p:cNvPr id="1725" name="Google Shape;1725;p43"/>
          <p:cNvSpPr txBox="1">
            <a:spLocks noGrp="1"/>
          </p:cNvSpPr>
          <p:nvPr>
            <p:ph type="subTitle" idx="3"/>
          </p:nvPr>
        </p:nvSpPr>
        <p:spPr>
          <a:xfrm flipH="1">
            <a:off x="1017908" y="1557994"/>
            <a:ext cx="27111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solidFill>
                  <a:srgbClr val="F3F3F3"/>
                </a:solidFill>
                <a:latin typeface="Barlow Semi Condensed" panose="00000506000000000000"/>
                <a:ea typeface="Open Sans" panose="020B0606030504020204"/>
                <a:cs typeface="Open Sans" panose="020B0606030504020204"/>
                <a:sym typeface="Rajdhani" panose="020F0502020204030204"/>
              </a:rPr>
              <a:t>Network resource:</a:t>
            </a:r>
            <a:endParaRPr sz="1600" dirty="0">
              <a:solidFill>
                <a:srgbClr val="F3F3F3"/>
              </a:solidFill>
              <a:latin typeface="Barlow Semi Condensed" panose="00000506000000000000"/>
              <a:ea typeface="Open Sans" panose="020B0606030504020204"/>
              <a:cs typeface="Open Sans" panose="020B0606030504020204"/>
              <a:sym typeface="Rajdhani" panose="020F0502020204030204"/>
            </a:endParaRPr>
          </a:p>
        </p:txBody>
      </p:sp>
      <p:sp>
        <p:nvSpPr>
          <p:cNvPr id="23" name="Google Shape;10764;p59"/>
          <p:cNvSpPr/>
          <p:nvPr/>
        </p:nvSpPr>
        <p:spPr>
          <a:xfrm>
            <a:off x="6347324" y="1780744"/>
            <a:ext cx="15163" cy="17581"/>
          </a:xfrm>
          <a:custGeom>
            <a:avLst/>
            <a:gdLst/>
            <a:ahLst/>
            <a:cxnLst/>
            <a:rect l="l" t="t" r="r" b="b"/>
            <a:pathLst>
              <a:path w="358" h="415" extrusionOk="0">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TextBox 41"/>
          <p:cNvSpPr txBox="1"/>
          <p:nvPr/>
        </p:nvSpPr>
        <p:spPr>
          <a:xfrm>
            <a:off x="7254751" y="1317899"/>
            <a:ext cx="643717" cy="725201"/>
          </a:xfrm>
          <a:prstGeom prst="rect">
            <a:avLst/>
          </a:prstGeom>
          <a:noFill/>
        </p:spPr>
        <p:txBody>
          <a:bodyPr wrap="square" rtlCol="0">
            <a:spAutoFit/>
          </a:bodyPr>
          <a:lstStyle/>
          <a:p>
            <a:endParaRPr lang="en-US" dirty="0"/>
          </a:p>
        </p:txBody>
      </p:sp>
      <p:sp>
        <p:nvSpPr>
          <p:cNvPr id="3" name="TextBox 2"/>
          <p:cNvSpPr txBox="1"/>
          <p:nvPr/>
        </p:nvSpPr>
        <p:spPr>
          <a:xfrm>
            <a:off x="1017908" y="3211839"/>
            <a:ext cx="2548246" cy="1600438"/>
          </a:xfrm>
          <a:prstGeom prst="rect">
            <a:avLst/>
          </a:prstGeom>
          <a:noFill/>
        </p:spPr>
        <p:txBody>
          <a:bodyPr wrap="square" rtlCol="0">
            <a:spAutoFit/>
          </a:bodyPr>
          <a:lstStyle/>
          <a:p>
            <a:r>
              <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rPr>
              <a:t>Resource here:</a:t>
            </a:r>
          </a:p>
          <a:p>
            <a:endPar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endParaRPr>
          </a:p>
          <a:p>
            <a:r>
              <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rPr>
              <a:t>Timing</a:t>
            </a:r>
          </a:p>
          <a:p>
            <a:pPr marL="285750" indent="-285750">
              <a:buFontTx/>
              <a:buChar char="-"/>
            </a:pPr>
            <a:r>
              <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rPr>
              <a:t>E. g., Packet Timing </a:t>
            </a:r>
          </a:p>
          <a:p>
            <a:r>
              <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rPr>
              <a:t>Storage</a:t>
            </a:r>
          </a:p>
          <a:p>
            <a:pPr marL="285750" indent="-285750">
              <a:buFontTx/>
              <a:buChar char="-"/>
            </a:pPr>
            <a:r>
              <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rPr>
              <a:t>E.g., packet headers</a:t>
            </a:r>
          </a:p>
          <a:p>
            <a:pPr marL="285750" indent="-285750">
              <a:buFontTx/>
              <a:buChar char="-"/>
            </a:pPr>
            <a:endPar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endParaRPr>
          </a:p>
        </p:txBody>
      </p:sp>
      <p:cxnSp>
        <p:nvCxnSpPr>
          <p:cNvPr id="34" name="Google Shape;168;p29"/>
          <p:cNvCxnSpPr/>
          <p:nvPr/>
        </p:nvCxnSpPr>
        <p:spPr>
          <a:xfrm flipV="1">
            <a:off x="2144071" y="2671433"/>
            <a:ext cx="0" cy="408965"/>
          </a:xfrm>
          <a:prstGeom prst="straightConnector1">
            <a:avLst/>
          </a:prstGeom>
          <a:noFill/>
          <a:ln w="19050" cap="flat" cmpd="sng">
            <a:solidFill>
              <a:srgbClr val="F3F3F3"/>
            </a:solidFill>
            <a:prstDash val="solid"/>
            <a:round/>
            <a:headEnd type="oval" w="med" len="med"/>
            <a:tailEnd type="oval" w="med" len="med"/>
          </a:ln>
        </p:spPr>
      </p:cxnSp>
      <p:sp>
        <p:nvSpPr>
          <p:cNvPr id="11" name="TextBox 10"/>
          <p:cNvSpPr txBox="1"/>
          <p:nvPr/>
        </p:nvSpPr>
        <p:spPr>
          <a:xfrm>
            <a:off x="4752965" y="2985490"/>
            <a:ext cx="3032949" cy="738664"/>
          </a:xfrm>
          <a:prstGeom prst="rect">
            <a:avLst/>
          </a:prstGeom>
          <a:noFill/>
        </p:spPr>
        <p:txBody>
          <a:bodyPr wrap="square" rtlCol="0">
            <a:spAutoFit/>
          </a:bodyPr>
          <a:lstStyle/>
          <a:p>
            <a:r>
              <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rPr>
              <a:t>Encryption vs Covert?</a:t>
            </a:r>
          </a:p>
          <a:p>
            <a:pPr marL="285750" indent="-285750">
              <a:buFontTx/>
              <a:buChar char="-"/>
            </a:pPr>
            <a:r>
              <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rPr>
              <a:t>Big Red flags for the cop with  encryption</a:t>
            </a:r>
          </a:p>
        </p:txBody>
      </p:sp>
      <p:sp>
        <p:nvSpPr>
          <p:cNvPr id="12" name="TextBox 11"/>
          <p:cNvSpPr txBox="1"/>
          <p:nvPr/>
        </p:nvSpPr>
        <p:spPr>
          <a:xfrm>
            <a:off x="6060134" y="3893457"/>
            <a:ext cx="3032949" cy="954107"/>
          </a:xfrm>
          <a:prstGeom prst="rect">
            <a:avLst/>
          </a:prstGeom>
          <a:noFill/>
        </p:spPr>
        <p:txBody>
          <a:bodyPr wrap="square" rtlCol="0">
            <a:spAutoFit/>
          </a:bodyPr>
          <a:lstStyle/>
          <a:p>
            <a:r>
              <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rPr>
              <a:t>“Are you okay? My stomach aches badly. The food was not good”</a:t>
            </a:r>
          </a:p>
          <a:p>
            <a:endPar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endParaRPr>
          </a:p>
          <a:p>
            <a:r>
              <a:rPr lang="en-US" dirty="0">
                <a:solidFill>
                  <a:srgbClr val="F3F3F3"/>
                </a:solidFill>
                <a:latin typeface="Barlow Semi Condensed" panose="00000506000000000000"/>
                <a:ea typeface="Open Sans" panose="020B0606030504020204"/>
                <a:cs typeface="Open Sans" panose="020B0606030504020204"/>
                <a:sym typeface="Barlow Semi Condensed" panose="00000506000000000000"/>
              </a:rPr>
              <a:t>*345!</a:t>
            </a:r>
          </a:p>
        </p:txBody>
      </p:sp>
    </p:spTree>
  </p:cSld>
  <p:clrMapOvr>
    <a:masterClrMapping/>
  </p:clrMapOvr>
  <p:transition>
    <p:zoom dir="in"/>
  </p:transition>
</p:sld>
</file>

<file path=ppt/theme/theme1.xml><?xml version="1.0" encoding="utf-8"?>
<a:theme xmlns:a="http://schemas.openxmlformats.org/drawingml/2006/main" name="Communication Consulting">
  <a:themeElements>
    <a:clrScheme name="Simple Light">
      <a:dk1>
        <a:srgbClr val="434343"/>
      </a:dk1>
      <a:lt1>
        <a:srgbClr val="999999"/>
      </a:lt1>
      <a:dk2>
        <a:srgbClr val="F3F3F3"/>
      </a:dk2>
      <a:lt2>
        <a:srgbClr val="434343"/>
      </a:lt2>
      <a:accent1>
        <a:srgbClr val="999999"/>
      </a:accent1>
      <a:accent2>
        <a:srgbClr val="F3F3F3"/>
      </a:accent2>
      <a:accent3>
        <a:srgbClr val="434343"/>
      </a:accent3>
      <a:accent4>
        <a:srgbClr val="999999"/>
      </a:accent4>
      <a:accent5>
        <a:srgbClr val="F3F3F3"/>
      </a:accent5>
      <a:accent6>
        <a:srgbClr val="434343"/>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1818</Words>
  <Application>Microsoft Macintosh PowerPoint</Application>
  <PresentationFormat>On-screen Show (16:9)</PresentationFormat>
  <Paragraphs>156</Paragraphs>
  <Slides>15</Slides>
  <Notes>15</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15</vt:i4>
      </vt:variant>
    </vt:vector>
  </HeadingPairs>
  <TitlesOfParts>
    <vt:vector size="30" baseType="lpstr">
      <vt:lpstr>Fjalla One</vt:lpstr>
      <vt:lpstr>Advent Pro Light</vt:lpstr>
      <vt:lpstr>Fira Sans Condensed</vt:lpstr>
      <vt:lpstr>Helvetica</vt:lpstr>
      <vt:lpstr>Fira Sans Condensed Light</vt:lpstr>
      <vt:lpstr>Roboto Slab Regular</vt:lpstr>
      <vt:lpstr>Arial</vt:lpstr>
      <vt:lpstr>Anton</vt:lpstr>
      <vt:lpstr>Open Sans</vt:lpstr>
      <vt:lpstr>Tahoma</vt:lpstr>
      <vt:lpstr>Barlow Semi Condensed</vt:lpstr>
      <vt:lpstr>Rajdhani</vt:lpstr>
      <vt:lpstr>Josefin Slab</vt:lpstr>
      <vt:lpstr>Communication Consulting</vt:lpstr>
      <vt:lpstr>Ai Tech Agency by Slidesgo</vt:lpstr>
      <vt:lpstr>Covert Channels:  A Window of Data Exfiltration Opportunities </vt:lpstr>
      <vt:lpstr>CONTENTS OF THIS TALK</vt:lpstr>
      <vt:lpstr>What I do</vt:lpstr>
      <vt:lpstr>Covert Channels </vt:lpstr>
      <vt:lpstr>Prisoner’s Dilemma </vt:lpstr>
      <vt:lpstr>Preamble Information </vt:lpstr>
      <vt:lpstr>An Example</vt:lpstr>
      <vt:lpstr>Classification</vt:lpstr>
      <vt:lpstr>Classification: Shared Resouces</vt:lpstr>
      <vt:lpstr>Network Protocol</vt:lpstr>
      <vt:lpstr>DEMO</vt:lpstr>
      <vt:lpstr>Appearance in Pop Culture</vt:lpstr>
      <vt:lpstr>Detection and Mitigation</vt:lpstr>
      <vt:lpstr>Detection and Mitigation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Covert Channels: A Window of Data Extraction Opportunities</dc:title>
  <dc:creator>Aluga Stanley</dc:creator>
  <cp:lastModifiedBy>Microsoft Office User</cp:lastModifiedBy>
  <cp:revision>26</cp:revision>
  <dcterms:created xsi:type="dcterms:W3CDTF">2019-12-03T18:32:36Z</dcterms:created>
  <dcterms:modified xsi:type="dcterms:W3CDTF">2019-12-04T11:32:07Z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2057-10.2.0.7646</vt:lpwstr>
  </property>
</Properties>
</file>